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256" r:id="rId3"/>
    <p:sldId id="261" r:id="rId4"/>
    <p:sldId id="269" r:id="rId5"/>
    <p:sldId id="258" r:id="rId6"/>
    <p:sldId id="283" r:id="rId7"/>
    <p:sldId id="284" r:id="rId8"/>
    <p:sldId id="285" r:id="rId9"/>
    <p:sldId id="286" r:id="rId10"/>
    <p:sldId id="287" r:id="rId11"/>
    <p:sldId id="271" r:id="rId12"/>
    <p:sldId id="288" r:id="rId13"/>
    <p:sldId id="277" r:id="rId14"/>
    <p:sldId id="278" r:id="rId15"/>
    <p:sldId id="279" r:id="rId16"/>
    <p:sldId id="280" r:id="rId17"/>
    <p:sldId id="289" r:id="rId18"/>
    <p:sldId id="290" r:id="rId19"/>
    <p:sldId id="282" r:id="rId20"/>
    <p:sldId id="281" r:id="rId21"/>
    <p:sldId id="291" r:id="rId22"/>
    <p:sldId id="273" r:id="rId23"/>
    <p:sldId id="262" r:id="rId24"/>
    <p:sldId id="263" r:id="rId25"/>
    <p:sldId id="275" r:id="rId26"/>
    <p:sldId id="292" r:id="rId27"/>
    <p:sldId id="293" r:id="rId28"/>
    <p:sldId id="268" r:id="rId29"/>
    <p:sldId id="294" r:id="rId30"/>
    <p:sldId id="265" r:id="rId31"/>
    <p:sldId id="267" r:id="rId32"/>
    <p:sldId id="266" r:id="rId33"/>
    <p:sldId id="276" r:id="rId34"/>
    <p:sldId id="270" r:id="rId35"/>
    <p:sldId id="264"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FE6E86-B778-4BEE-8B2B-5905C12CC887}" type="datetimeFigureOut">
              <a:rPr lang="en-US" smtClean="0"/>
              <a:t>12/9/2025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A82799-5C6A-4DEC-A8A3-E442DFA35F26}" type="slidenum">
              <a:rPr lang="en-US" smtClean="0"/>
              <a:t>‹#›</a:t>
            </a:fld>
            <a:endParaRPr lang="en-US"/>
          </a:p>
        </p:txBody>
      </p:sp>
    </p:spTree>
    <p:extLst>
      <p:ext uri="{BB962C8B-B14F-4D97-AF65-F5344CB8AC3E}">
        <p14:creationId xmlns:p14="http://schemas.microsoft.com/office/powerpoint/2010/main" val="4151500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A82799-5C6A-4DEC-A8A3-E442DFA35F26}" type="slidenum">
              <a:rPr lang="en-US" smtClean="0"/>
              <a:t>7</a:t>
            </a:fld>
            <a:endParaRPr lang="en-US"/>
          </a:p>
        </p:txBody>
      </p:sp>
    </p:spTree>
    <p:extLst>
      <p:ext uri="{BB962C8B-B14F-4D97-AF65-F5344CB8AC3E}">
        <p14:creationId xmlns:p14="http://schemas.microsoft.com/office/powerpoint/2010/main" val="655831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itchFamily="34" charset="0"/>
                <a:ea typeface="ヒラギノ角ゴ Pro W3"/>
                <a:cs typeface="ヒラギノ角ゴ Pro W3"/>
              </a:rPr>
              <a:t>There are infinite possibilities to apply Enerpac</a:t>
            </a:r>
            <a:r>
              <a:rPr lang="ja-JP" altLang="en-US" smtClean="0">
                <a:latin typeface="Arial" pitchFamily="34" charset="0"/>
                <a:ea typeface="ヒラギノ角ゴ Pro W3"/>
                <a:cs typeface="ヒラギノ角ゴ Pro W3"/>
              </a:rPr>
              <a:t>’</a:t>
            </a:r>
            <a:r>
              <a:rPr lang="en-US" altLang="ja-JP" smtClean="0">
                <a:latin typeface="Arial" pitchFamily="34" charset="0"/>
                <a:ea typeface="ヒラギノ角ゴ Pro W3"/>
                <a:cs typeface="ヒラギノ角ゴ Pro W3"/>
              </a:rPr>
              <a:t>s tools and solutions. These pictures show a few examples of the applications. </a:t>
            </a:r>
            <a:endParaRPr lang="en-US" altLang="en-US" smtClean="0">
              <a:latin typeface="Arial" pitchFamily="34" charset="0"/>
              <a:ea typeface="ヒラギノ角ゴ Pro W3"/>
              <a:cs typeface="ヒラギノ角ゴ Pro W3"/>
            </a:endParaRP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65E4E88-AB70-4555-9B7F-34BBABA1A7C7}" type="slidenum">
              <a:rPr lang="en-US" altLang="en-US">
                <a:solidFill>
                  <a:prstClr val="black"/>
                </a:solidFill>
                <a:ea typeface="ヒラギノ角ゴ Pro W3"/>
                <a:cs typeface="ヒラギノ角ゴ Pro W3"/>
              </a:rPr>
              <a:pPr>
                <a:spcBef>
                  <a:spcPct val="0"/>
                </a:spcBef>
              </a:pPr>
              <a:t>9</a:t>
            </a:fld>
            <a:endParaRPr lang="en-US" altLang="en-US">
              <a:solidFill>
                <a:prstClr val="black"/>
              </a:solidFill>
              <a:ea typeface="ヒラギノ角ゴ Pro W3"/>
              <a:cs typeface="ヒラギノ角ゴ Pro W3"/>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BE14ACF-9DBA-4F9F-8DF3-6628218A7343}" type="datetimeFigureOut">
              <a:rPr lang="en-US" smtClean="0"/>
              <a:t>12/9/2025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CC1868B2-1738-439B-A121-C5B5246DD0B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BE14ACF-9DBA-4F9F-8DF3-6628218A7343}"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868B2-1738-439B-A121-C5B5246DD0B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BE14ACF-9DBA-4F9F-8DF3-6628218A7343}"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868B2-1738-439B-A121-C5B5246DD0B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B5C36BB5-9D64-4298-BA0B-CD4FF68BDB40}" type="datetimeFigureOut">
              <a:rPr lang="en-US">
                <a:solidFill>
                  <a:prstClr val="black">
                    <a:lumMod val="65000"/>
                    <a:lumOff val="35000"/>
                  </a:prstClr>
                </a:solidFill>
              </a:rPr>
              <a:pPr>
                <a:defRPr/>
              </a:pPr>
              <a:t>12/9/2025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DDD96189-A5A2-4077-BCDE-4410E634EB5E}" type="slidenum">
              <a:rPr lang="en-US" altLang="en-US"/>
              <a:pPr/>
              <a:t>‹#›</a:t>
            </a:fld>
            <a:endParaRPr lang="en-US" altLang="en-US"/>
          </a:p>
        </p:txBody>
      </p:sp>
    </p:spTree>
    <p:extLst>
      <p:ext uri="{BB962C8B-B14F-4D97-AF65-F5344CB8AC3E}">
        <p14:creationId xmlns:p14="http://schemas.microsoft.com/office/powerpoint/2010/main" val="4221712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FB9DF9B-48D2-4FBB-A1C8-80402218929D}" type="datetimeFigureOut">
              <a:rPr lang="en-US">
                <a:solidFill>
                  <a:prstClr val="black">
                    <a:lumMod val="65000"/>
                    <a:lumOff val="35000"/>
                  </a:prstClr>
                </a:solidFill>
              </a:rPr>
              <a:pPr>
                <a:defRPr/>
              </a:pPr>
              <a:t>12/9/2025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BA587D42-6F0F-475C-B402-6352D8BC4116}" type="slidenum">
              <a:rPr lang="en-US" altLang="en-US"/>
              <a:pPr/>
              <a:t>‹#›</a:t>
            </a:fld>
            <a:endParaRPr lang="en-US" altLang="en-US"/>
          </a:p>
        </p:txBody>
      </p:sp>
    </p:spTree>
    <p:extLst>
      <p:ext uri="{BB962C8B-B14F-4D97-AF65-F5344CB8AC3E}">
        <p14:creationId xmlns:p14="http://schemas.microsoft.com/office/powerpoint/2010/main" val="3114455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pPr>
              <a:defRPr/>
            </a:pPr>
            <a:fld id="{1D3D4FE2-514A-4A1D-8DDC-68133003E71A}" type="datetimeFigureOut">
              <a:rPr lang="en-US">
                <a:solidFill>
                  <a:prstClr val="black">
                    <a:lumMod val="65000"/>
                    <a:lumOff val="35000"/>
                  </a:prstClr>
                </a:solidFill>
              </a:rPr>
              <a:pPr>
                <a:defRPr/>
              </a:pPr>
              <a:t>12/9/2025</a:t>
            </a:fld>
            <a:endParaRPr lang="en-US">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fld id="{102CD74F-8BFD-410A-88C1-12E6BCDFAC0E}" type="slidenum">
              <a:rPr lang="en-US" altLang="en-US"/>
              <a:pPr/>
              <a:t>‹#›</a:t>
            </a:fld>
            <a:endParaRPr lang="en-US" altLang="en-US"/>
          </a:p>
        </p:txBody>
      </p:sp>
    </p:spTree>
    <p:extLst>
      <p:ext uri="{BB962C8B-B14F-4D97-AF65-F5344CB8AC3E}">
        <p14:creationId xmlns:p14="http://schemas.microsoft.com/office/powerpoint/2010/main" val="1615879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4"/>
          </p:nvPr>
        </p:nvSpPr>
        <p:spPr/>
        <p:txBody>
          <a:bodyPr/>
          <a:lstStyle>
            <a:lvl1pPr>
              <a:defRPr/>
            </a:lvl1pPr>
          </a:lstStyle>
          <a:p>
            <a:pPr>
              <a:defRPr/>
            </a:pPr>
            <a:fld id="{E553C155-A07E-41DE-8D5A-E5AF3B0C323B}" type="datetimeFigureOut">
              <a:rPr lang="en-US">
                <a:solidFill>
                  <a:prstClr val="black">
                    <a:lumMod val="65000"/>
                    <a:lumOff val="35000"/>
                  </a:prstClr>
                </a:solidFill>
              </a:rPr>
              <a:pPr>
                <a:defRPr/>
              </a:pPr>
              <a:t>12/9/2025</a:t>
            </a:fld>
            <a:endParaRPr lang="en-US">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en-US">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fld id="{928897BF-0B86-4BEE-A970-A78BE0A35FCB}" type="slidenum">
              <a:rPr lang="en-US" altLang="en-US"/>
              <a:pPr/>
              <a:t>‹#›</a:t>
            </a:fld>
            <a:endParaRPr lang="en-US" altLang="en-US"/>
          </a:p>
        </p:txBody>
      </p:sp>
    </p:spTree>
    <p:extLst>
      <p:ext uri="{BB962C8B-B14F-4D97-AF65-F5344CB8AC3E}">
        <p14:creationId xmlns:p14="http://schemas.microsoft.com/office/powerpoint/2010/main" val="3610171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5"/>
          </p:nvPr>
        </p:nvSpPr>
        <p:spPr/>
        <p:txBody>
          <a:bodyPr/>
          <a:lstStyle>
            <a:lvl1pPr>
              <a:defRPr/>
            </a:lvl1pPr>
          </a:lstStyle>
          <a:p>
            <a:pPr>
              <a:defRPr/>
            </a:pPr>
            <a:fld id="{5FABCABE-15DA-462A-9C35-27FE28D991C6}" type="datetimeFigureOut">
              <a:rPr lang="en-US">
                <a:solidFill>
                  <a:prstClr val="black">
                    <a:lumMod val="65000"/>
                    <a:lumOff val="35000"/>
                  </a:prstClr>
                </a:solidFill>
              </a:rPr>
              <a:pPr>
                <a:defRPr/>
              </a:pPr>
              <a:t>12/9/2025</a:t>
            </a:fld>
            <a:endParaRPr lang="en-US">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en-US">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fld id="{F9DA9E8F-341A-4817-8ECB-E795F84722A0}" type="slidenum">
              <a:rPr lang="en-US" altLang="en-US"/>
              <a:pPr/>
              <a:t>‹#›</a:t>
            </a:fld>
            <a:endParaRPr lang="en-US" altLang="en-US"/>
          </a:p>
        </p:txBody>
      </p:sp>
    </p:spTree>
    <p:extLst>
      <p:ext uri="{BB962C8B-B14F-4D97-AF65-F5344CB8AC3E}">
        <p14:creationId xmlns:p14="http://schemas.microsoft.com/office/powerpoint/2010/main" val="4056151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5B4DCC7-9CA1-43B3-AB6E-08D77B478713}" type="datetimeFigureOut">
              <a:rPr lang="en-US">
                <a:solidFill>
                  <a:prstClr val="black">
                    <a:lumMod val="65000"/>
                    <a:lumOff val="35000"/>
                  </a:prstClr>
                </a:solidFill>
              </a:rPr>
              <a:pPr>
                <a:defRPr/>
              </a:pPr>
              <a:t>12/9/2025</a:t>
            </a:fld>
            <a:endParaRPr lang="en-US">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fld id="{BCE5CBC1-8CCE-4E34-A14D-11050BFD5ADE}" type="slidenum">
              <a:rPr lang="en-US" altLang="en-US"/>
              <a:pPr/>
              <a:t>‹#›</a:t>
            </a:fld>
            <a:endParaRPr lang="en-US" altLang="en-US"/>
          </a:p>
        </p:txBody>
      </p:sp>
    </p:spTree>
    <p:extLst>
      <p:ext uri="{BB962C8B-B14F-4D97-AF65-F5344CB8AC3E}">
        <p14:creationId xmlns:p14="http://schemas.microsoft.com/office/powerpoint/2010/main" val="4111343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DCD199C-78E3-4466-B787-53B9A10E1337}" type="datetimeFigureOut">
              <a:rPr lang="en-US">
                <a:solidFill>
                  <a:prstClr val="black">
                    <a:lumMod val="65000"/>
                    <a:lumOff val="35000"/>
                  </a:prstClr>
                </a:solidFill>
              </a:rPr>
              <a:pPr>
                <a:defRPr/>
              </a:pPr>
              <a:t>12/9/2025</a:t>
            </a:fld>
            <a:endParaRPr lang="en-US">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fld id="{E0E82DC7-6741-47DF-9CE3-4283B74BF2CD}" type="slidenum">
              <a:rPr lang="en-US" altLang="en-US"/>
              <a:pPr/>
              <a:t>‹#›</a:t>
            </a:fld>
            <a:endParaRPr lang="en-US" altLang="en-US"/>
          </a:p>
        </p:txBody>
      </p:sp>
    </p:spTree>
    <p:extLst>
      <p:ext uri="{BB962C8B-B14F-4D97-AF65-F5344CB8AC3E}">
        <p14:creationId xmlns:p14="http://schemas.microsoft.com/office/powerpoint/2010/main" val="3529030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DA25DC3-D044-4507-B95C-F01527D535E3}" type="datetimeFigureOut">
              <a:rPr lang="en-US">
                <a:solidFill>
                  <a:prstClr val="black">
                    <a:lumMod val="65000"/>
                    <a:lumOff val="35000"/>
                  </a:prstClr>
                </a:solidFill>
              </a:rPr>
              <a:pPr>
                <a:defRPr/>
              </a:pPr>
              <a:t>12/9/2025</a:t>
            </a:fld>
            <a:endParaRPr lang="en-US">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750E441C-AF47-48FB-B8BE-9767BCF75757}" type="slidenum">
              <a:rPr lang="en-US" altLang="en-US"/>
              <a:pPr/>
              <a:t>‹#›</a:t>
            </a:fld>
            <a:endParaRPr lang="en-US" altLang="en-US"/>
          </a:p>
        </p:txBody>
      </p:sp>
    </p:spTree>
    <p:extLst>
      <p:ext uri="{BB962C8B-B14F-4D97-AF65-F5344CB8AC3E}">
        <p14:creationId xmlns:p14="http://schemas.microsoft.com/office/powerpoint/2010/main" val="275840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BE14ACF-9DBA-4F9F-8DF3-6628218A7343}"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868B2-1738-439B-A121-C5B5246DD0B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59A00C8-BB9B-42C1-A80F-D20CF2CA9C94}" type="datetimeFigureOut">
              <a:rPr lang="en-US">
                <a:solidFill>
                  <a:prstClr val="black">
                    <a:lumMod val="65000"/>
                    <a:lumOff val="35000"/>
                  </a:prstClr>
                </a:solidFill>
              </a:rPr>
              <a:pPr>
                <a:defRPr/>
              </a:pPr>
              <a:t>12/9/2025</a:t>
            </a:fld>
            <a:endParaRPr lang="en-US">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fld id="{CAA9239D-ACDF-42BC-A3BD-025468038778}" type="slidenum">
              <a:rPr lang="en-US" altLang="en-US"/>
              <a:pPr/>
              <a:t>‹#›</a:t>
            </a:fld>
            <a:endParaRPr lang="en-US" altLang="en-US"/>
          </a:p>
        </p:txBody>
      </p:sp>
    </p:spTree>
    <p:extLst>
      <p:ext uri="{BB962C8B-B14F-4D97-AF65-F5344CB8AC3E}">
        <p14:creationId xmlns:p14="http://schemas.microsoft.com/office/powerpoint/2010/main" val="3201681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8C25EF1-1790-4878-98A2-2DE245DE1726}" type="datetimeFigureOut">
              <a:rPr lang="en-US">
                <a:solidFill>
                  <a:prstClr val="black">
                    <a:lumMod val="65000"/>
                    <a:lumOff val="35000"/>
                  </a:prstClr>
                </a:solidFill>
              </a:rPr>
              <a:pPr>
                <a:defRPr/>
              </a:pPr>
              <a:t>12/9/2025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1BD12B94-5B28-422F-A0D2-64CA2E4F9B68}" type="slidenum">
              <a:rPr lang="en-US" altLang="en-US"/>
              <a:pPr/>
              <a:t>‹#›</a:t>
            </a:fld>
            <a:endParaRPr lang="en-US" altLang="en-US"/>
          </a:p>
        </p:txBody>
      </p:sp>
    </p:spTree>
    <p:extLst>
      <p:ext uri="{BB962C8B-B14F-4D97-AF65-F5344CB8AC3E}">
        <p14:creationId xmlns:p14="http://schemas.microsoft.com/office/powerpoint/2010/main" val="2577074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4CCC52C-E5D0-42FE-8F0E-7DD2775DF014}" type="datetimeFigureOut">
              <a:rPr lang="en-US">
                <a:solidFill>
                  <a:prstClr val="black">
                    <a:lumMod val="65000"/>
                    <a:lumOff val="35000"/>
                  </a:prstClr>
                </a:solidFill>
              </a:rPr>
              <a:pPr>
                <a:defRPr/>
              </a:pPr>
              <a:t>12/9/2025</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fld id="{501CC9E8-524E-4DFF-8CAE-A19F704DF734}" type="slidenum">
              <a:rPr lang="en-US" altLang="en-US"/>
              <a:pPr/>
              <a:t>‹#›</a:t>
            </a:fld>
            <a:endParaRPr lang="en-US" altLang="en-US"/>
          </a:p>
        </p:txBody>
      </p:sp>
    </p:spTree>
    <p:extLst>
      <p:ext uri="{BB962C8B-B14F-4D97-AF65-F5344CB8AC3E}">
        <p14:creationId xmlns:p14="http://schemas.microsoft.com/office/powerpoint/2010/main" val="4126675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6969125" y="277813"/>
            <a:ext cx="2147888" cy="368300"/>
          </a:xfrm>
          <a:prstGeom prst="rect">
            <a:avLst/>
          </a:prstGeom>
          <a:solidFill>
            <a:srgbClr val="FFCC00"/>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endParaRPr lang="en-US" altLang="en-US">
              <a:solidFill>
                <a:prstClr val="black"/>
              </a:solidFill>
            </a:endParaRPr>
          </a:p>
        </p:txBody>
      </p:sp>
    </p:spTree>
    <p:extLst>
      <p:ext uri="{BB962C8B-B14F-4D97-AF65-F5344CB8AC3E}">
        <p14:creationId xmlns:p14="http://schemas.microsoft.com/office/powerpoint/2010/main" val="3322792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BE14ACF-9DBA-4F9F-8DF3-6628218A7343}"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1868B2-1738-439B-A121-C5B5246DD0B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BE14ACF-9DBA-4F9F-8DF3-6628218A7343}"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1868B2-1738-439B-A121-C5B5246DD0B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BE14ACF-9DBA-4F9F-8DF3-6628218A7343}" type="datetimeFigureOut">
              <a:rPr lang="en-US" smtClean="0"/>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1868B2-1738-439B-A121-C5B5246DD0B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BE14ACF-9DBA-4F9F-8DF3-6628218A7343}" type="datetimeFigureOut">
              <a:rPr lang="en-US" smtClean="0"/>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1868B2-1738-439B-A121-C5B5246DD0B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E14ACF-9DBA-4F9F-8DF3-6628218A7343}" type="datetimeFigureOut">
              <a:rPr lang="en-US" smtClean="0"/>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1868B2-1738-439B-A121-C5B5246DD0B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BE14ACF-9DBA-4F9F-8DF3-6628218A7343}"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1868B2-1738-439B-A121-C5B5246DD0B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BE14ACF-9DBA-4F9F-8DF3-6628218A7343}"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CC1868B2-1738-439B-A121-C5B5246DD0B3}"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BE14ACF-9DBA-4F9F-8DF3-6628218A7343}" type="datetimeFigureOut">
              <a:rPr lang="en-US" smtClean="0"/>
              <a:t>12/9/2025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C1868B2-1738-439B-A121-C5B5246DD0B3}"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eaLnBrk="1" fontAlgn="auto" hangingPunct="1">
              <a:spcBef>
                <a:spcPts val="0"/>
              </a:spcBef>
              <a:spcAft>
                <a:spcPts val="0"/>
              </a:spcAft>
              <a:defRPr sz="1200">
                <a:solidFill>
                  <a:schemeClr val="tx1">
                    <a:lumMod val="65000"/>
                    <a:lumOff val="35000"/>
                  </a:schemeClr>
                </a:solidFill>
                <a:latin typeface="Century Gothic" pitchFamily="34" charset="0"/>
                <a:cs typeface="+mn-cs"/>
              </a:defRPr>
            </a:lvl1pPr>
          </a:lstStyle>
          <a:p>
            <a:pPr>
              <a:defRPr/>
            </a:pPr>
            <a:fld id="{3D103D42-6483-451B-B479-3A03916462FC}" type="datetimeFigureOut">
              <a:rPr lang="en-US">
                <a:solidFill>
                  <a:prstClr val="black">
                    <a:lumMod val="65000"/>
                    <a:lumOff val="35000"/>
                  </a:prstClr>
                </a:solidFill>
              </a:rPr>
              <a:pPr>
                <a:defRPr/>
              </a:pPr>
              <a:t>12/9/2025</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eaLnBrk="1" fontAlgn="auto" hangingPunct="1">
              <a:spcBef>
                <a:spcPts val="0"/>
              </a:spcBef>
              <a:spcAft>
                <a:spcPts val="0"/>
              </a:spcAft>
              <a:defRPr sz="1200">
                <a:solidFill>
                  <a:schemeClr val="tx1">
                    <a:lumMod val="65000"/>
                    <a:lumOff val="35000"/>
                  </a:schemeClr>
                </a:solidFill>
                <a:latin typeface="Century Gothic" pitchFamily="34" charset="0"/>
                <a:cs typeface="+mn-cs"/>
              </a:defRPr>
            </a:lvl1pPr>
          </a:lstStyle>
          <a:p>
            <a:pPr>
              <a:defRPr/>
            </a:pPr>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wrap="square" lIns="27432" tIns="45720" rIns="45720" bIns="45720" numCol="1" anchor="ctr" anchorCtr="0" compatLnSpc="1">
            <a:prstTxWarp prst="textNoShape">
              <a:avLst/>
            </a:prstTxWarp>
          </a:bodyPr>
          <a:lstStyle>
            <a:lvl1pPr eaLnBrk="1" hangingPunct="1">
              <a:defRPr sz="1200">
                <a:solidFill>
                  <a:srgbClr val="595959"/>
                </a:solidFill>
                <a:latin typeface="Century Gothic" pitchFamily="34" charset="0"/>
              </a:defRPr>
            </a:lvl1pPr>
          </a:lstStyle>
          <a:p>
            <a:pPr fontAlgn="base">
              <a:spcBef>
                <a:spcPct val="0"/>
              </a:spcBef>
              <a:spcAft>
                <a:spcPct val="0"/>
              </a:spcAft>
            </a:pPr>
            <a:fld id="{F7AB2AC6-80B0-48FB-ADA2-8828295208DC}" type="slidenum">
              <a:rPr lang="en-US" altLang="en-US" smtClean="0">
                <a:cs typeface="Arial" pitchFamily="34" charset="0"/>
              </a:rPr>
              <a:pPr fontAlgn="base">
                <a:spcBef>
                  <a:spcPct val="0"/>
                </a:spcBef>
                <a:spcAft>
                  <a:spcPct val="0"/>
                </a:spcAft>
              </a:pPr>
              <a:t>‹#›</a:t>
            </a:fld>
            <a:endParaRPr lang="en-US" altLang="en-US" smtClean="0">
              <a:cs typeface="Arial" pitchFamily="34" charset="0"/>
            </a:endParaRPr>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8301446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hyperlink" Target="mailto:officesd@altech.rs" TargetMode="External"/><Relationship Id="rId2" Type="http://schemas.openxmlformats.org/officeDocument/2006/relationships/hyperlink" Target="mailto:office@altech.rs" TargetMode="Externa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hyperlink" Target="mailto:prodaja1@altech.r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hyperlink" Target="https://altech.rs/en/hidraulika/"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sr-Latn-RS" dirty="0" smtClean="0"/>
              <a:t>H</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028" y="1295400"/>
            <a:ext cx="8639175" cy="236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ubtitle 3"/>
          <p:cNvSpPr>
            <a:spLocks noGrp="1"/>
          </p:cNvSpPr>
          <p:nvPr>
            <p:ph type="subTitle" idx="1"/>
          </p:nvPr>
        </p:nvSpPr>
        <p:spPr/>
        <p:txBody>
          <a:bodyPr/>
          <a:lstStyle/>
          <a:p>
            <a:r>
              <a:rPr lang="en-US" dirty="0" smtClean="0"/>
              <a:t> </a:t>
            </a:r>
            <a:endParaRPr lang="en-US" dirty="0"/>
          </a:p>
        </p:txBody>
      </p:sp>
    </p:spTree>
    <p:extLst>
      <p:ext uri="{BB962C8B-B14F-4D97-AF65-F5344CB8AC3E}">
        <p14:creationId xmlns:p14="http://schemas.microsoft.com/office/powerpoint/2010/main" val="1290344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a:bodyPr>
          <a:lstStyle/>
          <a:p>
            <a:r>
              <a:rPr lang="sr-Latn-RS" sz="4000" dirty="0" smtClean="0">
                <a:latin typeface="+mn-lt"/>
              </a:rPr>
              <a:t>What Altech do:</a:t>
            </a:r>
            <a:endParaRPr lang="en-US" sz="4000" dirty="0">
              <a:latin typeface="+mn-lt"/>
            </a:endParaRPr>
          </a:p>
        </p:txBody>
      </p:sp>
      <p:sp>
        <p:nvSpPr>
          <p:cNvPr id="3" name="Content Placeholder 2"/>
          <p:cNvSpPr>
            <a:spLocks noGrp="1"/>
          </p:cNvSpPr>
          <p:nvPr>
            <p:ph idx="1"/>
          </p:nvPr>
        </p:nvSpPr>
        <p:spPr>
          <a:xfrm>
            <a:off x="164726" y="1447800"/>
            <a:ext cx="8903074" cy="5181600"/>
          </a:xfrm>
        </p:spPr>
        <p:txBody>
          <a:bodyPr>
            <a:normAutofit fontScale="92500" lnSpcReduction="20000"/>
          </a:bodyPr>
          <a:lstStyle/>
          <a:p>
            <a:pPr marL="0" indent="0">
              <a:buNone/>
            </a:pPr>
            <a:r>
              <a:rPr lang="sr-Latn-RS" dirty="0" smtClean="0"/>
              <a:t>                                       </a:t>
            </a:r>
            <a:r>
              <a:rPr lang="sr-Latn-RS" sz="2800" b="1" i="1" dirty="0" smtClean="0">
                <a:solidFill>
                  <a:schemeClr val="accent2">
                    <a:lumMod val="50000"/>
                  </a:schemeClr>
                </a:solidFill>
              </a:rPr>
              <a:t> </a:t>
            </a:r>
          </a:p>
          <a:p>
            <a:pPr marL="0" indent="0">
              <a:buNone/>
            </a:pPr>
            <a:r>
              <a:rPr lang="sr-Latn-RS" sz="2800" b="1" i="1" dirty="0">
                <a:solidFill>
                  <a:schemeClr val="accent2">
                    <a:lumMod val="50000"/>
                  </a:schemeClr>
                </a:solidFill>
              </a:rPr>
              <a:t> </a:t>
            </a:r>
            <a:r>
              <a:rPr lang="sr-Latn-RS" sz="2800" b="1" i="1" dirty="0" smtClean="0">
                <a:solidFill>
                  <a:schemeClr val="accent2">
                    <a:lumMod val="50000"/>
                  </a:schemeClr>
                </a:solidFill>
              </a:rPr>
              <a:t>                                          </a:t>
            </a:r>
            <a:r>
              <a:rPr lang="sr-Latn-RS" sz="3000" b="1" i="1" dirty="0" smtClean="0">
                <a:solidFill>
                  <a:schemeClr val="accent2">
                    <a:lumMod val="50000"/>
                  </a:schemeClr>
                </a:solidFill>
              </a:rPr>
              <a:t>D</a:t>
            </a:r>
            <a:r>
              <a:rPr lang="en-US" sz="3000" b="1" i="1" dirty="0" err="1" smtClean="0">
                <a:solidFill>
                  <a:schemeClr val="accent2">
                    <a:lumMod val="50000"/>
                  </a:schemeClr>
                </a:solidFill>
              </a:rPr>
              <a:t>istribution</a:t>
            </a:r>
            <a:endParaRPr lang="en-US" sz="3000" b="1" i="1" dirty="0">
              <a:solidFill>
                <a:schemeClr val="accent2">
                  <a:lumMod val="50000"/>
                </a:schemeClr>
              </a:solidFill>
            </a:endParaRPr>
          </a:p>
          <a:p>
            <a:pPr marL="0" indent="0">
              <a:buNone/>
            </a:pPr>
            <a:r>
              <a:rPr lang="sr-Latn-RS" sz="3000" b="1" i="1" dirty="0" smtClean="0">
                <a:solidFill>
                  <a:schemeClr val="accent2">
                    <a:lumMod val="50000"/>
                  </a:schemeClr>
                </a:solidFill>
              </a:rPr>
              <a:t>                                         </a:t>
            </a:r>
            <a:r>
              <a:rPr lang="sr-Latn-RS" sz="3000" b="1" i="1" dirty="0">
                <a:solidFill>
                  <a:schemeClr val="accent2">
                    <a:lumMod val="50000"/>
                  </a:schemeClr>
                </a:solidFill>
              </a:rPr>
              <a:t>A</a:t>
            </a:r>
            <a:r>
              <a:rPr lang="en-US" sz="3000" b="1" i="1" dirty="0" err="1" smtClean="0">
                <a:solidFill>
                  <a:schemeClr val="accent2">
                    <a:lumMod val="50000"/>
                  </a:schemeClr>
                </a:solidFill>
              </a:rPr>
              <a:t>ssembly</a:t>
            </a:r>
            <a:r>
              <a:rPr lang="sr-Latn-RS" sz="3000" b="1" i="1" dirty="0" smtClean="0">
                <a:solidFill>
                  <a:schemeClr val="accent2">
                    <a:lumMod val="50000"/>
                  </a:schemeClr>
                </a:solidFill>
              </a:rPr>
              <a:t>                    </a:t>
            </a:r>
          </a:p>
          <a:p>
            <a:pPr marL="0" indent="0">
              <a:buNone/>
            </a:pPr>
            <a:r>
              <a:rPr lang="sr-Latn-RS" sz="3000" b="1" i="1" dirty="0">
                <a:solidFill>
                  <a:schemeClr val="accent2">
                    <a:lumMod val="50000"/>
                  </a:schemeClr>
                </a:solidFill>
              </a:rPr>
              <a:t> </a:t>
            </a:r>
            <a:r>
              <a:rPr lang="sr-Latn-RS" sz="3000" b="1" i="1" dirty="0" smtClean="0">
                <a:solidFill>
                  <a:schemeClr val="accent2">
                    <a:lumMod val="50000"/>
                  </a:schemeClr>
                </a:solidFill>
              </a:rPr>
              <a:t>                                        S</a:t>
            </a:r>
            <a:r>
              <a:rPr lang="en-US" sz="3000" b="1" i="1" dirty="0" err="1" smtClean="0">
                <a:solidFill>
                  <a:schemeClr val="accent2">
                    <a:lumMod val="50000"/>
                  </a:schemeClr>
                </a:solidFill>
              </a:rPr>
              <a:t>ervicing</a:t>
            </a:r>
            <a:endParaRPr lang="en-US" sz="3000" b="1" i="1" dirty="0">
              <a:solidFill>
                <a:schemeClr val="accent2">
                  <a:lumMod val="50000"/>
                </a:schemeClr>
              </a:solidFill>
            </a:endParaRPr>
          </a:p>
          <a:p>
            <a:pPr marL="0" indent="0">
              <a:buNone/>
            </a:pPr>
            <a:r>
              <a:rPr lang="sr-Latn-RS" sz="3000" b="1" i="1" dirty="0" smtClean="0">
                <a:solidFill>
                  <a:schemeClr val="accent2">
                    <a:lumMod val="50000"/>
                  </a:schemeClr>
                </a:solidFill>
              </a:rPr>
              <a:t>                                      </a:t>
            </a:r>
            <a:r>
              <a:rPr lang="sr-Latn-RS" sz="3000" b="1" i="1" dirty="0">
                <a:solidFill>
                  <a:schemeClr val="accent2">
                    <a:lumMod val="50000"/>
                  </a:schemeClr>
                </a:solidFill>
              </a:rPr>
              <a:t> </a:t>
            </a:r>
            <a:r>
              <a:rPr lang="sr-Latn-RS" sz="3000" b="1" i="1" dirty="0" smtClean="0">
                <a:solidFill>
                  <a:schemeClr val="accent2">
                    <a:lumMod val="50000"/>
                  </a:schemeClr>
                </a:solidFill>
              </a:rPr>
              <a:t>  Technical support </a:t>
            </a:r>
          </a:p>
          <a:p>
            <a:pPr marL="0" indent="0">
              <a:buNone/>
            </a:pPr>
            <a:r>
              <a:rPr lang="sr-Latn-RS" sz="3000" b="1" i="1" dirty="0" smtClean="0">
                <a:solidFill>
                  <a:schemeClr val="accent2">
                    <a:lumMod val="50000"/>
                  </a:schemeClr>
                </a:solidFill>
              </a:rPr>
              <a:t>                                         Hydraulic </a:t>
            </a:r>
            <a:r>
              <a:rPr lang="sr-Latn-RS" sz="3000" b="1" i="1" dirty="0">
                <a:solidFill>
                  <a:schemeClr val="accent2">
                    <a:lumMod val="50000"/>
                  </a:schemeClr>
                </a:solidFill>
              </a:rPr>
              <a:t>system </a:t>
            </a:r>
            <a:r>
              <a:rPr lang="sr-Latn-RS" sz="3000" b="1" i="1" dirty="0" smtClean="0">
                <a:solidFill>
                  <a:schemeClr val="accent2">
                    <a:lumMod val="50000"/>
                  </a:schemeClr>
                </a:solidFill>
              </a:rPr>
              <a:t>design</a:t>
            </a:r>
          </a:p>
          <a:p>
            <a:pPr marL="0" indent="0">
              <a:buNone/>
            </a:pPr>
            <a:r>
              <a:rPr lang="sr-Latn-RS" sz="3000" b="1" i="1" dirty="0">
                <a:solidFill>
                  <a:schemeClr val="accent2">
                    <a:lumMod val="50000"/>
                  </a:schemeClr>
                </a:solidFill>
              </a:rPr>
              <a:t> </a:t>
            </a:r>
            <a:r>
              <a:rPr lang="sr-Latn-RS" sz="3000" b="1" i="1" dirty="0" smtClean="0">
                <a:solidFill>
                  <a:schemeClr val="accent2">
                    <a:lumMod val="50000"/>
                  </a:schemeClr>
                </a:solidFill>
              </a:rPr>
              <a:t>                                        On-site service</a:t>
            </a:r>
          </a:p>
          <a:p>
            <a:pPr marL="0" lvl="0" indent="0">
              <a:buClr>
                <a:srgbClr val="0BD0D9"/>
              </a:buClr>
              <a:buNone/>
            </a:pPr>
            <a:r>
              <a:rPr lang="sr-Latn-RS" sz="3000" b="1" i="1" dirty="0">
                <a:solidFill>
                  <a:schemeClr val="accent2">
                    <a:lumMod val="50000"/>
                  </a:schemeClr>
                </a:solidFill>
              </a:rPr>
              <a:t> </a:t>
            </a:r>
            <a:r>
              <a:rPr lang="sr-Latn-RS" sz="3000" b="1" i="1" dirty="0" smtClean="0">
                <a:solidFill>
                  <a:schemeClr val="accent2">
                    <a:lumMod val="50000"/>
                  </a:schemeClr>
                </a:solidFill>
              </a:rPr>
              <a:t>                                        Local expertise</a:t>
            </a:r>
          </a:p>
          <a:p>
            <a:pPr marL="0" lvl="0" indent="0">
              <a:buClr>
                <a:srgbClr val="0BD0D9"/>
              </a:buClr>
              <a:buNone/>
            </a:pPr>
            <a:r>
              <a:rPr lang="sr-Latn-RS" sz="3000" b="1" i="1" dirty="0">
                <a:solidFill>
                  <a:schemeClr val="accent2">
                    <a:lumMod val="50000"/>
                  </a:schemeClr>
                </a:solidFill>
              </a:rPr>
              <a:t> </a:t>
            </a:r>
            <a:r>
              <a:rPr lang="sr-Latn-RS" sz="3000" b="1" i="1" dirty="0" smtClean="0">
                <a:solidFill>
                  <a:schemeClr val="accent2">
                    <a:lumMod val="50000"/>
                  </a:schemeClr>
                </a:solidFill>
              </a:rPr>
              <a:t>                                        </a:t>
            </a:r>
            <a:r>
              <a:rPr lang="sr-Latn-RS" sz="3000" b="1" i="1" dirty="0" smtClean="0">
                <a:solidFill>
                  <a:srgbClr val="009DD9">
                    <a:lumMod val="50000"/>
                  </a:srgbClr>
                </a:solidFill>
              </a:rPr>
              <a:t>Conceptual </a:t>
            </a:r>
            <a:r>
              <a:rPr lang="sr-Latn-RS" sz="3000" b="1" i="1" dirty="0">
                <a:solidFill>
                  <a:srgbClr val="009DD9">
                    <a:lumMod val="50000"/>
                  </a:srgbClr>
                </a:solidFill>
              </a:rPr>
              <a:t>solutions</a:t>
            </a:r>
            <a:endParaRPr lang="en-US" sz="3000" b="1" i="1" dirty="0">
              <a:solidFill>
                <a:srgbClr val="009DD9">
                  <a:lumMod val="50000"/>
                </a:srgbClr>
              </a:solidFill>
            </a:endParaRPr>
          </a:p>
          <a:p>
            <a:pPr marL="0" indent="0">
              <a:buNone/>
            </a:pPr>
            <a:endParaRPr lang="sr-Latn-RS" sz="2800" b="1" i="1" dirty="0" smtClean="0">
              <a:solidFill>
                <a:schemeClr val="accent2">
                  <a:lumMod val="50000"/>
                </a:schemeClr>
              </a:solidFill>
            </a:endParaRPr>
          </a:p>
          <a:p>
            <a:pPr marL="0" indent="0">
              <a:buNone/>
            </a:pPr>
            <a:r>
              <a:rPr lang="sr-Latn-RS" sz="2800" b="1" i="1" dirty="0">
                <a:solidFill>
                  <a:schemeClr val="accent2">
                    <a:lumMod val="50000"/>
                  </a:schemeClr>
                </a:solidFill>
              </a:rPr>
              <a:t> </a:t>
            </a:r>
            <a:r>
              <a:rPr lang="sr-Latn-RS" sz="2800" b="1" i="1" dirty="0" smtClean="0">
                <a:solidFill>
                  <a:schemeClr val="accent2">
                    <a:lumMod val="50000"/>
                  </a:schemeClr>
                </a:solidFill>
              </a:rPr>
              <a:t>                                        </a:t>
            </a:r>
            <a:endParaRPr lang="sr-Latn-RS" sz="2800" b="1" i="1" dirty="0">
              <a:solidFill>
                <a:schemeClr val="accent2">
                  <a:lumMod val="50000"/>
                </a:schemeClr>
              </a:solidFill>
            </a:endParaRPr>
          </a:p>
          <a:p>
            <a:pPr marL="0" indent="0">
              <a:buNone/>
            </a:pPr>
            <a:r>
              <a:rPr lang="sr-Latn-RS" sz="2800" b="1" i="1" dirty="0" smtClean="0">
                <a:solidFill>
                  <a:schemeClr val="accent2">
                    <a:lumMod val="50000"/>
                  </a:schemeClr>
                </a:solidFill>
              </a:rPr>
              <a:t> </a:t>
            </a:r>
          </a:p>
        </p:txBody>
      </p:sp>
      <p:pic>
        <p:nvPicPr>
          <p:cNvPr id="1026" name="Picture 2" descr="C:\Users\ALTECH-50\Desktop\distribution-networ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726" y="1295400"/>
            <a:ext cx="2797604"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LTECH-50\Desktop\ima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212" y="3048000"/>
            <a:ext cx="1181688"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LTECH-50\Desktop\hydraulicSyste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737" y="4800600"/>
            <a:ext cx="2247145"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156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 </a:t>
            </a:r>
            <a:endParaRPr lang="en-US" dirty="0"/>
          </a:p>
        </p:txBody>
      </p:sp>
      <p:sp>
        <p:nvSpPr>
          <p:cNvPr id="3" name="Content Placeholder 2"/>
          <p:cNvSpPr>
            <a:spLocks noGrp="1"/>
          </p:cNvSpPr>
          <p:nvPr>
            <p:ph idx="1"/>
          </p:nvPr>
        </p:nvSpPr>
        <p:spPr>
          <a:xfrm>
            <a:off x="304800" y="609600"/>
            <a:ext cx="8382000" cy="3810000"/>
          </a:xfrm>
        </p:spPr>
        <p:txBody>
          <a:bodyPr>
            <a:normAutofit fontScale="92500" lnSpcReduction="10000"/>
          </a:bodyPr>
          <a:lstStyle/>
          <a:p>
            <a:r>
              <a:rPr lang="en-US" dirty="0"/>
              <a:t>We perform all the above-mentioned pneumatic and hydraulic work on the spot and, if necessary, in our service center. </a:t>
            </a:r>
            <a:endParaRPr lang="sr-Latn-RS" dirty="0" smtClean="0"/>
          </a:p>
          <a:p>
            <a:r>
              <a:rPr lang="en-US" dirty="0" smtClean="0"/>
              <a:t>We </a:t>
            </a:r>
            <a:r>
              <a:rPr lang="en-US" dirty="0"/>
              <a:t>have a large stock of spare parts and components from leading </a:t>
            </a:r>
            <a:r>
              <a:rPr lang="en-US" dirty="0" smtClean="0"/>
              <a:t>manufacturers</a:t>
            </a:r>
            <a:r>
              <a:rPr lang="sr-Latn-RS" dirty="0" smtClean="0"/>
              <a:t>.</a:t>
            </a:r>
            <a:r>
              <a:rPr lang="en-US" dirty="0"/>
              <a:t> </a:t>
            </a:r>
            <a:endParaRPr lang="sr-Latn-RS" dirty="0" smtClean="0"/>
          </a:p>
          <a:p>
            <a:r>
              <a:rPr lang="en-US" dirty="0" err="1" smtClean="0"/>
              <a:t>Altech</a:t>
            </a:r>
            <a:r>
              <a:rPr lang="en-US" dirty="0" smtClean="0"/>
              <a:t> </a:t>
            </a:r>
            <a:r>
              <a:rPr lang="en-US" dirty="0"/>
              <a:t>offer you the right solutions and services that will help you get your job done efficiently and safely. </a:t>
            </a:r>
            <a:endParaRPr lang="sr-Latn-RS" dirty="0" smtClean="0"/>
          </a:p>
          <a:p>
            <a:r>
              <a:rPr lang="sr-Latn-RS" dirty="0" smtClean="0"/>
              <a:t>We offer a</a:t>
            </a:r>
            <a:r>
              <a:rPr lang="en-US" dirty="0" err="1" smtClean="0"/>
              <a:t>ll</a:t>
            </a:r>
            <a:r>
              <a:rPr lang="en-US" dirty="0" smtClean="0"/>
              <a:t> </a:t>
            </a:r>
            <a:r>
              <a:rPr lang="en-US" dirty="0"/>
              <a:t>the additional elements you need to complete your high pressure hydraulic system and get started (hydraulic hoses, seals, couplers ...) </a:t>
            </a:r>
            <a:r>
              <a:rPr lang="sr-Latn-RS" dirty="0" smtClean="0"/>
              <a:t> </a:t>
            </a:r>
          </a:p>
          <a:p>
            <a:pPr marL="0" indent="0">
              <a:buNone/>
            </a:pPr>
            <a:endParaRPr lang="en-US" dirty="0"/>
          </a:p>
          <a:p>
            <a:endParaRPr lang="en-US" dirty="0"/>
          </a:p>
          <a:p>
            <a:endParaRPr lang="en-US" dirty="0"/>
          </a:p>
        </p:txBody>
      </p:sp>
      <p:pic>
        <p:nvPicPr>
          <p:cNvPr id="1027" name="Picture 3" descr="C:\Users\ALTECH-50\Desktop\Altech\hidraulicne-zaptivke-net-seals-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289298"/>
            <a:ext cx="237744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LTECH-50\Desktop\Altech\Hidraulična crev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398645"/>
            <a:ext cx="2929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100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t> </a:t>
            </a:r>
            <a:br>
              <a:rPr lang="sr-Latn-RS" dirty="0" smtClean="0"/>
            </a:br>
            <a:endParaRPr lang="en-US" dirty="0"/>
          </a:p>
        </p:txBody>
      </p:sp>
      <p:sp>
        <p:nvSpPr>
          <p:cNvPr id="3" name="Content Placeholder 2"/>
          <p:cNvSpPr>
            <a:spLocks noGrp="1"/>
          </p:cNvSpPr>
          <p:nvPr>
            <p:ph idx="1"/>
          </p:nvPr>
        </p:nvSpPr>
        <p:spPr>
          <a:xfrm>
            <a:off x="381000" y="228600"/>
            <a:ext cx="8305800" cy="6096000"/>
          </a:xfrm>
        </p:spPr>
        <p:txBody>
          <a:bodyPr/>
          <a:lstStyle/>
          <a:p>
            <a:r>
              <a:rPr lang="en-US" sz="2100" dirty="0"/>
              <a:t>From March 2024, </a:t>
            </a:r>
            <a:r>
              <a:rPr lang="en-US" sz="2100" dirty="0" err="1"/>
              <a:t>Altech</a:t>
            </a:r>
            <a:r>
              <a:rPr lang="en-US" sz="2100" dirty="0"/>
              <a:t> becomes the owner of the company </a:t>
            </a:r>
            <a:r>
              <a:rPr lang="en-US" sz="2100" dirty="0" err="1"/>
              <a:t>Zmaj</a:t>
            </a:r>
            <a:r>
              <a:rPr lang="en-US" sz="2100" dirty="0"/>
              <a:t> </a:t>
            </a:r>
            <a:r>
              <a:rPr lang="sr-Latn-RS" sz="2100" dirty="0" smtClean="0"/>
              <a:t>d.o.o. </a:t>
            </a:r>
            <a:r>
              <a:rPr lang="en-US" sz="2100" dirty="0" smtClean="0"/>
              <a:t>in </a:t>
            </a:r>
            <a:r>
              <a:rPr lang="en-US" sz="2100" dirty="0"/>
              <a:t>Smederevo.</a:t>
            </a:r>
          </a:p>
          <a:p>
            <a:r>
              <a:rPr lang="sr-Latn-RS" sz="2100" dirty="0" smtClean="0"/>
              <a:t>Zmaj d.o.o. </a:t>
            </a:r>
            <a:r>
              <a:rPr lang="en-US" sz="2100" dirty="0" smtClean="0"/>
              <a:t>is </a:t>
            </a:r>
            <a:r>
              <a:rPr lang="en-US" sz="2100" dirty="0"/>
              <a:t>a leading company in the metal </a:t>
            </a:r>
            <a:r>
              <a:rPr lang="en-US" sz="2100" dirty="0" smtClean="0"/>
              <a:t>industry</a:t>
            </a:r>
            <a:r>
              <a:rPr lang="sr-Latn-RS" sz="2100" dirty="0" smtClean="0"/>
              <a:t>.</a:t>
            </a:r>
          </a:p>
          <a:p>
            <a:r>
              <a:rPr lang="en-US" sz="2100" dirty="0"/>
              <a:t>After taking over the </a:t>
            </a:r>
            <a:r>
              <a:rPr lang="en-US" sz="2100" dirty="0" err="1"/>
              <a:t>Zmaj</a:t>
            </a:r>
            <a:r>
              <a:rPr lang="en-US" sz="2100" dirty="0"/>
              <a:t> </a:t>
            </a:r>
            <a:r>
              <a:rPr lang="sr-Latn-RS" sz="2100" dirty="0" smtClean="0"/>
              <a:t>d.o.o.</a:t>
            </a:r>
            <a:r>
              <a:rPr lang="en-US" sz="2100" dirty="0" smtClean="0"/>
              <a:t>, </a:t>
            </a:r>
            <a:r>
              <a:rPr lang="en-US" sz="2100" dirty="0" err="1"/>
              <a:t>Altech</a:t>
            </a:r>
            <a:r>
              <a:rPr lang="en-US" sz="2100" dirty="0"/>
              <a:t> reconstructed the factory and its </a:t>
            </a:r>
            <a:r>
              <a:rPr lang="en-US" sz="2100" dirty="0" smtClean="0"/>
              <a:t>facilities</a:t>
            </a:r>
            <a:r>
              <a:rPr lang="sr-Latn-RS" sz="2100" dirty="0" smtClean="0"/>
              <a:t>. </a:t>
            </a:r>
          </a:p>
          <a:p>
            <a:pPr marL="0" indent="0">
              <a:buNone/>
            </a:pPr>
            <a:r>
              <a:rPr lang="sr-Latn-RS" sz="2100" dirty="0"/>
              <a:t> </a:t>
            </a:r>
            <a:r>
              <a:rPr lang="sr-Latn-RS" sz="2100" dirty="0" smtClean="0"/>
              <a:t>    Before                                                      Now</a:t>
            </a:r>
          </a:p>
          <a:p>
            <a:pPr marL="0" indent="0">
              <a:buNone/>
            </a:pPr>
            <a:r>
              <a:rPr lang="sr-Latn-RS" dirty="0"/>
              <a:t> </a:t>
            </a:r>
            <a:r>
              <a:rPr lang="sr-Latn-RS" dirty="0" smtClean="0"/>
              <a:t>                                          </a:t>
            </a:r>
            <a:endParaRPr lang="en-US" dirty="0"/>
          </a:p>
        </p:txBody>
      </p:sp>
      <p:pic>
        <p:nvPicPr>
          <p:cNvPr id="1026" name="Picture 2" descr="C:\Users\ALTECH-50\Desktop\IMG_7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576" y="2380488"/>
            <a:ext cx="3443508" cy="42976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LTECH-50\Desktop\IMG_7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602480" y="2923032"/>
            <a:ext cx="4389120"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060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a:t/>
            </a:r>
            <a:br>
              <a:rPr lang="sr-Latn-RS" dirty="0"/>
            </a:br>
            <a:endParaRPr lang="en-US" dirty="0"/>
          </a:p>
        </p:txBody>
      </p:sp>
      <p:sp>
        <p:nvSpPr>
          <p:cNvPr id="3" name="Content Placeholder 2"/>
          <p:cNvSpPr>
            <a:spLocks noGrp="1"/>
          </p:cNvSpPr>
          <p:nvPr>
            <p:ph idx="1"/>
          </p:nvPr>
        </p:nvSpPr>
        <p:spPr>
          <a:xfrm>
            <a:off x="152400" y="609600"/>
            <a:ext cx="8839200" cy="5715000"/>
          </a:xfrm>
        </p:spPr>
        <p:txBody>
          <a:bodyPr/>
          <a:lstStyle/>
          <a:p>
            <a:endParaRPr lang="sr-Latn-RS" dirty="0" smtClean="0"/>
          </a:p>
          <a:p>
            <a:pPr marL="0" indent="0">
              <a:buNone/>
            </a:pPr>
            <a:endParaRPr lang="sr-Latn-RS" dirty="0" smtClean="0"/>
          </a:p>
          <a:p>
            <a:pPr marL="0" indent="0">
              <a:buNone/>
            </a:pPr>
            <a:r>
              <a:rPr lang="sr-Latn-RS" dirty="0" smtClean="0"/>
              <a:t>Before                                            Now</a:t>
            </a:r>
            <a:endParaRPr lang="en-US" dirty="0"/>
          </a:p>
        </p:txBody>
      </p:sp>
      <p:pic>
        <p:nvPicPr>
          <p:cNvPr id="2050" name="Picture 2" descr="C:\Users\ALTECH-50\Desktop\Ulaz up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4301497" cy="329184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LTECH-50\Desktop\IMG_70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081784"/>
            <a:ext cx="4267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905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 </a:t>
            </a:r>
            <a:endParaRPr lang="en-US" dirty="0"/>
          </a:p>
        </p:txBody>
      </p:sp>
      <p:sp>
        <p:nvSpPr>
          <p:cNvPr id="3" name="Content Placeholder 2"/>
          <p:cNvSpPr>
            <a:spLocks noGrp="1"/>
          </p:cNvSpPr>
          <p:nvPr>
            <p:ph idx="1"/>
          </p:nvPr>
        </p:nvSpPr>
        <p:spPr>
          <a:xfrm>
            <a:off x="228600" y="152400"/>
            <a:ext cx="8686800" cy="6553200"/>
          </a:xfrm>
        </p:spPr>
        <p:txBody>
          <a:bodyPr/>
          <a:lstStyle/>
          <a:p>
            <a:endParaRPr lang="sr-Latn-RS" dirty="0" smtClean="0"/>
          </a:p>
          <a:p>
            <a:endParaRPr lang="sr-Latn-RS" dirty="0"/>
          </a:p>
          <a:p>
            <a:endParaRPr lang="sr-Latn-RS" dirty="0" smtClean="0"/>
          </a:p>
          <a:p>
            <a:endParaRPr lang="sr-Latn-RS" dirty="0"/>
          </a:p>
          <a:p>
            <a:endParaRPr lang="sr-Latn-RS" dirty="0" smtClean="0"/>
          </a:p>
          <a:p>
            <a:pPr marL="0" indent="0">
              <a:buNone/>
            </a:pPr>
            <a:r>
              <a:rPr lang="sr-Latn-RS" dirty="0" smtClean="0"/>
              <a:t>          </a:t>
            </a:r>
          </a:p>
          <a:p>
            <a:pPr marL="0" indent="0">
              <a:buNone/>
            </a:pPr>
            <a:r>
              <a:rPr lang="sr-Latn-RS" dirty="0"/>
              <a:t> </a:t>
            </a:r>
            <a:r>
              <a:rPr lang="sr-Latn-RS" dirty="0" smtClean="0"/>
              <a:t>           Before</a:t>
            </a:r>
          </a:p>
          <a:p>
            <a:pPr marL="0" indent="0">
              <a:buNone/>
            </a:pPr>
            <a:endParaRPr lang="sr-Latn-RS" dirty="0"/>
          </a:p>
          <a:p>
            <a:pPr marL="0" indent="0">
              <a:buNone/>
            </a:pPr>
            <a:endParaRPr lang="sr-Latn-RS" dirty="0" smtClean="0"/>
          </a:p>
          <a:p>
            <a:pPr marL="0" indent="0">
              <a:buNone/>
            </a:pPr>
            <a:endParaRPr lang="sr-Latn-RS" dirty="0"/>
          </a:p>
          <a:p>
            <a:pPr marL="0" indent="0">
              <a:buNone/>
            </a:pPr>
            <a:endParaRPr lang="sr-Latn-RS" dirty="0" smtClean="0"/>
          </a:p>
          <a:p>
            <a:pPr marL="0" indent="0">
              <a:buNone/>
            </a:pPr>
            <a:endParaRPr lang="sr-Latn-RS" dirty="0"/>
          </a:p>
          <a:p>
            <a:pPr marL="0" indent="0">
              <a:buNone/>
            </a:pPr>
            <a:r>
              <a:rPr lang="sr-Latn-RS" dirty="0" smtClean="0"/>
              <a:t>               Now</a:t>
            </a:r>
          </a:p>
        </p:txBody>
      </p:sp>
      <p:pic>
        <p:nvPicPr>
          <p:cNvPr id="3074" name="Picture 2" descr="C:\Users\ALTECH-50\Desktop\Dvoriš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28600"/>
            <a:ext cx="4107467" cy="3200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LTECH-50\Desktop\Dvorište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3248" y="3581400"/>
            <a:ext cx="4225369" cy="2834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535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t> </a:t>
            </a:r>
            <a:br>
              <a:rPr lang="sr-Latn-RS" dirty="0" smtClean="0"/>
            </a:br>
            <a:endParaRPr lang="en-US" dirty="0"/>
          </a:p>
        </p:txBody>
      </p:sp>
      <p:sp>
        <p:nvSpPr>
          <p:cNvPr id="3" name="Content Placeholder 2"/>
          <p:cNvSpPr>
            <a:spLocks noGrp="1"/>
          </p:cNvSpPr>
          <p:nvPr>
            <p:ph idx="1"/>
          </p:nvPr>
        </p:nvSpPr>
        <p:spPr>
          <a:xfrm>
            <a:off x="304800" y="76200"/>
            <a:ext cx="8534400" cy="6705600"/>
          </a:xfrm>
        </p:spPr>
        <p:txBody>
          <a:bodyPr/>
          <a:lstStyle/>
          <a:p>
            <a:pPr marL="0" indent="0">
              <a:buNone/>
            </a:pPr>
            <a:endParaRPr lang="sr-Latn-RS" dirty="0" smtClean="0"/>
          </a:p>
          <a:p>
            <a:pPr marL="0" indent="0">
              <a:buNone/>
            </a:pPr>
            <a:endParaRPr lang="sr-Latn-RS" dirty="0"/>
          </a:p>
          <a:p>
            <a:pPr marL="0" indent="0">
              <a:buNone/>
            </a:pPr>
            <a:endParaRPr lang="sr-Latn-RS" dirty="0" smtClean="0"/>
          </a:p>
          <a:p>
            <a:pPr marL="0" indent="0">
              <a:buNone/>
            </a:pPr>
            <a:endParaRPr lang="sr-Latn-RS" dirty="0"/>
          </a:p>
          <a:p>
            <a:pPr marL="0" indent="0">
              <a:buNone/>
            </a:pPr>
            <a:endParaRPr lang="sr-Latn-RS" dirty="0" smtClean="0"/>
          </a:p>
          <a:p>
            <a:pPr marL="0" indent="0">
              <a:buNone/>
            </a:pPr>
            <a:endParaRPr lang="sr-Latn-RS" dirty="0"/>
          </a:p>
          <a:p>
            <a:pPr marL="0" indent="0">
              <a:buNone/>
            </a:pPr>
            <a:endParaRPr lang="sr-Latn-RS" dirty="0" smtClean="0"/>
          </a:p>
          <a:p>
            <a:pPr marL="0" indent="0">
              <a:buNone/>
            </a:pPr>
            <a:endParaRPr lang="sr-Latn-RS" dirty="0"/>
          </a:p>
          <a:p>
            <a:pPr marL="0" indent="0">
              <a:buNone/>
            </a:pPr>
            <a:endParaRPr lang="sr-Latn-RS" dirty="0" smtClean="0"/>
          </a:p>
          <a:p>
            <a:pPr marL="0" indent="0">
              <a:buNone/>
            </a:pPr>
            <a:endParaRPr lang="sr-Latn-RS" dirty="0" smtClean="0"/>
          </a:p>
        </p:txBody>
      </p:sp>
      <p:pic>
        <p:nvPicPr>
          <p:cNvPr id="4098" name="Picture 2" descr="C:\Users\ALTECH-50\Desktop\IMG_70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249936"/>
            <a:ext cx="2743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LTECH-50\Desktop\IMG_63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876800" y="707136"/>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LTECH-50\Desktop\IMG_70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4029456"/>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ALTECH-50\Desktop\ALTECH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83" y="4343400"/>
            <a:ext cx="4779217"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387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 </a:t>
            </a:r>
            <a:endParaRPr lang="en-US" dirty="0"/>
          </a:p>
        </p:txBody>
      </p:sp>
      <p:sp>
        <p:nvSpPr>
          <p:cNvPr id="3" name="Content Placeholder 2"/>
          <p:cNvSpPr>
            <a:spLocks noGrp="1"/>
          </p:cNvSpPr>
          <p:nvPr>
            <p:ph idx="1"/>
          </p:nvPr>
        </p:nvSpPr>
        <p:spPr>
          <a:xfrm>
            <a:off x="457200" y="685800"/>
            <a:ext cx="8229600" cy="5638800"/>
          </a:xfrm>
        </p:spPr>
        <p:txBody>
          <a:bodyPr>
            <a:normAutofit fontScale="92500"/>
          </a:bodyPr>
          <a:lstStyle/>
          <a:p>
            <a:pPr marL="0" indent="0">
              <a:buNone/>
            </a:pPr>
            <a:r>
              <a:rPr lang="sr-Latn-RS" dirty="0" smtClean="0"/>
              <a:t>We</a:t>
            </a:r>
            <a:r>
              <a:rPr lang="en-US" dirty="0" smtClean="0"/>
              <a:t> own </a:t>
            </a:r>
            <a:r>
              <a:rPr lang="en-US" dirty="0"/>
              <a:t>high spectrum equipment and </a:t>
            </a:r>
            <a:r>
              <a:rPr lang="en-US" dirty="0" smtClean="0"/>
              <a:t>machines</a:t>
            </a:r>
            <a:r>
              <a:rPr lang="sr-Latn-RS" dirty="0" smtClean="0"/>
              <a:t>:</a:t>
            </a:r>
          </a:p>
          <a:p>
            <a:pPr marL="0" indent="0">
              <a:buNone/>
            </a:pPr>
            <a:endParaRPr lang="sr-Latn-RS" dirty="0"/>
          </a:p>
          <a:p>
            <a:r>
              <a:rPr lang="en-US" dirty="0" smtClean="0"/>
              <a:t>Machines </a:t>
            </a:r>
            <a:r>
              <a:rPr lang="en-US" dirty="0"/>
              <a:t>for CNC </a:t>
            </a:r>
            <a:r>
              <a:rPr lang="en-US" dirty="0" smtClean="0"/>
              <a:t>processing</a:t>
            </a:r>
            <a:endParaRPr lang="sr-Latn-RS" dirty="0" smtClean="0"/>
          </a:p>
          <a:p>
            <a:pPr marL="0" indent="0">
              <a:buNone/>
            </a:pPr>
            <a:r>
              <a:rPr lang="sr-Latn-RS" dirty="0" smtClean="0"/>
              <a:t>- </a:t>
            </a:r>
            <a:r>
              <a:rPr lang="en-US" dirty="0" smtClean="0"/>
              <a:t>production </a:t>
            </a:r>
            <a:r>
              <a:rPr lang="en-US" dirty="0"/>
              <a:t>of machine parts by </a:t>
            </a:r>
            <a:r>
              <a:rPr lang="en-US" dirty="0" smtClean="0"/>
              <a:t>milling</a:t>
            </a:r>
            <a:r>
              <a:rPr lang="sr-Latn-RS" dirty="0" smtClean="0"/>
              <a:t> (5-axis and 3-axis)</a:t>
            </a:r>
            <a:endParaRPr lang="en-US" dirty="0"/>
          </a:p>
          <a:p>
            <a:pPr marL="0" indent="0">
              <a:buNone/>
            </a:pPr>
            <a:r>
              <a:rPr lang="sr-Latn-RS" dirty="0" smtClean="0"/>
              <a:t>- </a:t>
            </a:r>
            <a:r>
              <a:rPr lang="en-US" dirty="0" smtClean="0"/>
              <a:t>production </a:t>
            </a:r>
            <a:r>
              <a:rPr lang="en-US" dirty="0"/>
              <a:t>of machine parts by turning</a:t>
            </a:r>
            <a:endParaRPr lang="sr-Latn-RS" dirty="0" smtClean="0"/>
          </a:p>
          <a:p>
            <a:r>
              <a:rPr lang="en-US" dirty="0" smtClean="0"/>
              <a:t>CNC </a:t>
            </a:r>
            <a:r>
              <a:rPr lang="en-US" dirty="0"/>
              <a:t>deep whole drilling and boring </a:t>
            </a:r>
            <a:r>
              <a:rPr lang="en-US" dirty="0" smtClean="0"/>
              <a:t>machine</a:t>
            </a:r>
            <a:endParaRPr lang="sr-Latn-RS" dirty="0"/>
          </a:p>
          <a:p>
            <a:r>
              <a:rPr lang="sr-Latn-RS" dirty="0" smtClean="0"/>
              <a:t>CNC</a:t>
            </a:r>
            <a:r>
              <a:rPr lang="en-US" dirty="0" smtClean="0"/>
              <a:t> </a:t>
            </a:r>
            <a:r>
              <a:rPr lang="en-US" dirty="0"/>
              <a:t>machine for making hydraulic and pneumatic </a:t>
            </a:r>
            <a:r>
              <a:rPr lang="en-US" dirty="0" smtClean="0"/>
              <a:t>seals</a:t>
            </a:r>
            <a:endParaRPr lang="sr-Latn-RS" dirty="0" smtClean="0"/>
          </a:p>
          <a:p>
            <a:r>
              <a:rPr lang="en-US" dirty="0" smtClean="0"/>
              <a:t>Pipe </a:t>
            </a:r>
            <a:r>
              <a:rPr lang="en-US" dirty="0"/>
              <a:t>honing </a:t>
            </a:r>
            <a:r>
              <a:rPr lang="en-US" dirty="0" smtClean="0"/>
              <a:t>machine</a:t>
            </a:r>
            <a:endParaRPr lang="sr-Latn-RS" dirty="0"/>
          </a:p>
          <a:p>
            <a:r>
              <a:rPr lang="en-US" dirty="0" smtClean="0"/>
              <a:t>Machine </a:t>
            </a:r>
            <a:r>
              <a:rPr lang="en-US" dirty="0"/>
              <a:t>for assembly and disassembly of cylinders</a:t>
            </a:r>
          </a:p>
          <a:p>
            <a:r>
              <a:rPr lang="en-US" dirty="0" smtClean="0"/>
              <a:t>Universal </a:t>
            </a:r>
            <a:r>
              <a:rPr lang="en-US" dirty="0"/>
              <a:t>lathes</a:t>
            </a:r>
          </a:p>
          <a:p>
            <a:r>
              <a:rPr lang="en-US" dirty="0" smtClean="0"/>
              <a:t>Furnace </a:t>
            </a:r>
            <a:r>
              <a:rPr lang="en-US" dirty="0"/>
              <a:t>for heat treatment</a:t>
            </a:r>
          </a:p>
          <a:p>
            <a:r>
              <a:rPr lang="en-US" dirty="0" smtClean="0"/>
              <a:t>Welding </a:t>
            </a:r>
            <a:r>
              <a:rPr lang="en-US" dirty="0"/>
              <a:t>machine</a:t>
            </a:r>
          </a:p>
          <a:p>
            <a:endParaRPr lang="sr-Latn-RS" dirty="0" smtClean="0"/>
          </a:p>
          <a:p>
            <a:endParaRPr lang="en-US" dirty="0"/>
          </a:p>
        </p:txBody>
      </p:sp>
    </p:spTree>
    <p:extLst>
      <p:ext uri="{BB962C8B-B14F-4D97-AF65-F5344CB8AC3E}">
        <p14:creationId xmlns:p14="http://schemas.microsoft.com/office/powerpoint/2010/main" val="3866587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 </a:t>
            </a:r>
            <a:endParaRPr lang="en-US" dirty="0"/>
          </a:p>
        </p:txBody>
      </p:sp>
      <p:sp>
        <p:nvSpPr>
          <p:cNvPr id="3" name="Content Placeholder 2"/>
          <p:cNvSpPr>
            <a:spLocks noGrp="1"/>
          </p:cNvSpPr>
          <p:nvPr>
            <p:ph idx="1"/>
          </p:nvPr>
        </p:nvSpPr>
        <p:spPr>
          <a:xfrm>
            <a:off x="533400" y="457200"/>
            <a:ext cx="8153400" cy="5867400"/>
          </a:xfrm>
        </p:spPr>
        <p:txBody>
          <a:bodyPr/>
          <a:lstStyle/>
          <a:p>
            <a:r>
              <a:rPr lang="en-US" dirty="0"/>
              <a:t>Machines for CNC processing</a:t>
            </a:r>
            <a:endParaRPr lang="sr-Latn-RS" dirty="0"/>
          </a:p>
          <a:p>
            <a:pPr marL="0" indent="0">
              <a:buNone/>
            </a:pPr>
            <a:endParaRPr lang="en-US" dirty="0"/>
          </a:p>
        </p:txBody>
      </p:sp>
      <p:pic>
        <p:nvPicPr>
          <p:cNvPr id="1027" name="Picture 3" descr="IMG_719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2452" y="2744690"/>
            <a:ext cx="4331144"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IMG_7194.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383214"/>
            <a:ext cx="4145422"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984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 </a:t>
            </a:r>
            <a:endParaRPr lang="en-US" dirty="0"/>
          </a:p>
        </p:txBody>
      </p:sp>
      <p:sp>
        <p:nvSpPr>
          <p:cNvPr id="3" name="Content Placeholder 2"/>
          <p:cNvSpPr>
            <a:spLocks noGrp="1"/>
          </p:cNvSpPr>
          <p:nvPr>
            <p:ph idx="1"/>
          </p:nvPr>
        </p:nvSpPr>
        <p:spPr>
          <a:xfrm>
            <a:off x="304800" y="762000"/>
            <a:ext cx="8382000" cy="5562600"/>
          </a:xfrm>
        </p:spPr>
        <p:txBody>
          <a:bodyPr/>
          <a:lstStyle/>
          <a:p>
            <a:endParaRPr lang="sr-Latn-RS" dirty="0" smtClean="0"/>
          </a:p>
          <a:p>
            <a:endParaRPr lang="sr-Latn-RS" dirty="0"/>
          </a:p>
          <a:p>
            <a:endParaRPr lang="sr-Latn-RS" dirty="0" smtClean="0"/>
          </a:p>
          <a:p>
            <a:endParaRPr lang="sr-Latn-RS" dirty="0"/>
          </a:p>
          <a:p>
            <a:endParaRPr lang="sr-Latn-RS" dirty="0" smtClean="0"/>
          </a:p>
          <a:p>
            <a:endParaRPr lang="sr-Latn-RS" dirty="0"/>
          </a:p>
          <a:p>
            <a:endParaRPr lang="sr-Latn-RS" dirty="0" smtClean="0"/>
          </a:p>
          <a:p>
            <a:endParaRPr lang="sr-Latn-RS" dirty="0"/>
          </a:p>
        </p:txBody>
      </p:sp>
      <p:pic>
        <p:nvPicPr>
          <p:cNvPr id="2052" name="Picture 4" descr="C:\Users\ALTECH-50\Desktop\IMG_71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880" y="25146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LTECH-50\Desktop\IMG_71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2045" y="2531882"/>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3399" y="762000"/>
            <a:ext cx="8216245" cy="1274195"/>
          </a:xfrm>
          <a:prstGeom prst="rect">
            <a:avLst/>
          </a:prstGeom>
        </p:spPr>
        <p:txBody>
          <a:bodyPr wrap="square">
            <a:spAutoFit/>
          </a:bodyPr>
          <a:lstStyle/>
          <a:p>
            <a:pPr marL="274320" lvl="0" indent="-274320">
              <a:spcBef>
                <a:spcPct val="20000"/>
              </a:spcBef>
              <a:buClr>
                <a:srgbClr val="0BD0D9"/>
              </a:buClr>
              <a:buSzPct val="95000"/>
              <a:buFont typeface="Wingdings 2"/>
              <a:buChar char=""/>
            </a:pPr>
            <a:r>
              <a:rPr lang="en-US" sz="2400" dirty="0">
                <a:solidFill>
                  <a:prstClr val="black"/>
                </a:solidFill>
              </a:rPr>
              <a:t>CNC deep whole drilling and boring </a:t>
            </a:r>
            <a:r>
              <a:rPr lang="en-US" sz="2400" dirty="0" smtClean="0">
                <a:solidFill>
                  <a:prstClr val="black"/>
                </a:solidFill>
              </a:rPr>
              <a:t>machine</a:t>
            </a:r>
            <a:endParaRPr lang="sr-Latn-RS" sz="2400" dirty="0" smtClean="0">
              <a:solidFill>
                <a:prstClr val="black"/>
              </a:solidFill>
            </a:endParaRPr>
          </a:p>
          <a:p>
            <a:pPr lvl="0">
              <a:spcBef>
                <a:spcPct val="20000"/>
              </a:spcBef>
              <a:buClr>
                <a:srgbClr val="0BD0D9"/>
              </a:buClr>
              <a:buSzPct val="95000"/>
            </a:pPr>
            <a:r>
              <a:rPr lang="en-US" sz="2400" dirty="0" smtClean="0"/>
              <a:t>which </a:t>
            </a:r>
            <a:r>
              <a:rPr lang="en-US" sz="2400" dirty="0"/>
              <a:t>can</a:t>
            </a:r>
            <a:r>
              <a:rPr lang="sr-Latn-RS" sz="2400" dirty="0" smtClean="0">
                <a:solidFill>
                  <a:prstClr val="black"/>
                </a:solidFill>
              </a:rPr>
              <a:t> do deep </a:t>
            </a:r>
            <a:r>
              <a:rPr lang="sr-Latn-RS" sz="2400" smtClean="0">
                <a:solidFill>
                  <a:prstClr val="black"/>
                </a:solidFill>
              </a:rPr>
              <a:t>hole drilling till 8m, </a:t>
            </a:r>
            <a:r>
              <a:rPr lang="sr-Latn-RS" sz="2400" dirty="0" smtClean="0">
                <a:solidFill>
                  <a:prstClr val="black"/>
                </a:solidFill>
              </a:rPr>
              <a:t>boring, burnishing and other processing.</a:t>
            </a:r>
            <a:endParaRPr lang="sr-Latn-RS" sz="2400" dirty="0">
              <a:solidFill>
                <a:prstClr val="black"/>
              </a:solidFill>
            </a:endParaRPr>
          </a:p>
        </p:txBody>
      </p:sp>
    </p:spTree>
    <p:extLst>
      <p:ext uri="{BB962C8B-B14F-4D97-AF65-F5344CB8AC3E}">
        <p14:creationId xmlns:p14="http://schemas.microsoft.com/office/powerpoint/2010/main" val="2282124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34112"/>
          </a:xfrm>
        </p:spPr>
        <p:txBody>
          <a:bodyPr>
            <a:normAutofit fontScale="90000"/>
          </a:bodyPr>
          <a:lstStyle/>
          <a:p>
            <a:r>
              <a:rPr lang="sr-Latn-RS" dirty="0" smtClean="0"/>
              <a:t> </a:t>
            </a:r>
            <a:endParaRPr lang="en-US" dirty="0"/>
          </a:p>
        </p:txBody>
      </p:sp>
      <p:pic>
        <p:nvPicPr>
          <p:cNvPr id="1026" name="Picture 2" descr="C:\Users\ALTECH-50\Desktop\IMG_71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343400" y="-9448800"/>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04800"/>
            <a:ext cx="24003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581400" y="914400"/>
            <a:ext cx="5105400" cy="892552"/>
          </a:xfrm>
          <a:prstGeom prst="rect">
            <a:avLst/>
          </a:prstGeom>
        </p:spPr>
        <p:txBody>
          <a:bodyPr wrap="square">
            <a:spAutoFit/>
          </a:bodyPr>
          <a:lstStyle/>
          <a:p>
            <a:pPr marL="274320" lvl="0" indent="-274320">
              <a:spcBef>
                <a:spcPct val="20000"/>
              </a:spcBef>
              <a:buClr>
                <a:srgbClr val="0BD0D9"/>
              </a:buClr>
              <a:buSzPct val="95000"/>
              <a:buFont typeface="Wingdings 2"/>
              <a:buChar char=""/>
            </a:pPr>
            <a:r>
              <a:rPr lang="sr-Latn-RS" sz="2600" dirty="0">
                <a:solidFill>
                  <a:prstClr val="black"/>
                </a:solidFill>
              </a:rPr>
              <a:t>CNC</a:t>
            </a:r>
            <a:r>
              <a:rPr lang="en-US" sz="2600" dirty="0">
                <a:solidFill>
                  <a:prstClr val="black"/>
                </a:solidFill>
              </a:rPr>
              <a:t> machine for making hydraulic and pneumatic seals</a:t>
            </a:r>
            <a:endParaRPr lang="sr-Latn-RS" sz="2600" dirty="0">
              <a:solidFill>
                <a:prstClr val="black"/>
              </a:solidFill>
            </a:endParaRPr>
          </a:p>
        </p:txBody>
      </p:sp>
      <p:sp>
        <p:nvSpPr>
          <p:cNvPr id="4" name="Rectangle 3"/>
          <p:cNvSpPr/>
          <p:nvPr/>
        </p:nvSpPr>
        <p:spPr>
          <a:xfrm>
            <a:off x="5081016" y="4343400"/>
            <a:ext cx="4038600" cy="492443"/>
          </a:xfrm>
          <a:prstGeom prst="rect">
            <a:avLst/>
          </a:prstGeom>
        </p:spPr>
        <p:txBody>
          <a:bodyPr wrap="square">
            <a:spAutoFit/>
          </a:bodyPr>
          <a:lstStyle/>
          <a:p>
            <a:pPr marL="731520" lvl="1" indent="-274320">
              <a:spcBef>
                <a:spcPct val="20000"/>
              </a:spcBef>
              <a:buClr>
                <a:srgbClr val="0BD0D9"/>
              </a:buClr>
              <a:buSzPct val="95000"/>
              <a:buFont typeface="Wingdings 2"/>
              <a:buChar char=""/>
            </a:pPr>
            <a:r>
              <a:rPr lang="en-US" sz="2600" dirty="0">
                <a:solidFill>
                  <a:prstClr val="black"/>
                </a:solidFill>
              </a:rPr>
              <a:t>Pipe </a:t>
            </a:r>
            <a:r>
              <a:rPr lang="en-US" sz="2600" dirty="0" smtClean="0">
                <a:solidFill>
                  <a:prstClr val="black"/>
                </a:solidFill>
              </a:rPr>
              <a:t>honing</a:t>
            </a:r>
            <a:r>
              <a:rPr lang="sr-Latn-RS" sz="2600" dirty="0" smtClean="0">
                <a:solidFill>
                  <a:prstClr val="black"/>
                </a:solidFill>
              </a:rPr>
              <a:t> </a:t>
            </a:r>
            <a:r>
              <a:rPr lang="en-US" sz="2600" dirty="0" smtClean="0">
                <a:solidFill>
                  <a:prstClr val="black"/>
                </a:solidFill>
              </a:rPr>
              <a:t>machine</a:t>
            </a:r>
            <a:endParaRPr lang="sr-Latn-RS" sz="2600" dirty="0">
              <a:solidFill>
                <a:prstClr val="black"/>
              </a:solidFill>
            </a:endParaRPr>
          </a:p>
        </p:txBody>
      </p:sp>
      <p:pic>
        <p:nvPicPr>
          <p:cNvPr id="2050" name="Picture 2" descr="IMG_7192.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998" y="3733800"/>
            <a:ext cx="4203757"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647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 </a:t>
            </a:r>
            <a:endParaRPr lang="en-US" dirty="0"/>
          </a:p>
        </p:txBody>
      </p:sp>
      <p:sp>
        <p:nvSpPr>
          <p:cNvPr id="3" name="Content Placeholder 2"/>
          <p:cNvSpPr>
            <a:spLocks noGrp="1"/>
          </p:cNvSpPr>
          <p:nvPr>
            <p:ph idx="1"/>
          </p:nvPr>
        </p:nvSpPr>
        <p:spPr>
          <a:xfrm>
            <a:off x="457200" y="4495800"/>
            <a:ext cx="8229600" cy="1828800"/>
          </a:xfrm>
        </p:spPr>
        <p:txBody>
          <a:bodyPr>
            <a:noAutofit/>
          </a:bodyPr>
          <a:lstStyle/>
          <a:p>
            <a:r>
              <a:rPr lang="en-US" sz="2200" dirty="0" err="1"/>
              <a:t>Altech</a:t>
            </a:r>
            <a:r>
              <a:rPr lang="en-US" sz="2200" dirty="0"/>
              <a:t> is located </a:t>
            </a:r>
            <a:r>
              <a:rPr lang="en-US" sz="2200" dirty="0" smtClean="0"/>
              <a:t>in </a:t>
            </a:r>
            <a:r>
              <a:rPr lang="en-US" sz="2200" dirty="0"/>
              <a:t>Smederevo </a:t>
            </a:r>
            <a:r>
              <a:rPr lang="sr-Latn-RS" sz="2200" dirty="0"/>
              <a:t> </a:t>
            </a:r>
            <a:r>
              <a:rPr lang="en-US" sz="2200" dirty="0" smtClean="0"/>
              <a:t>on </a:t>
            </a:r>
            <a:r>
              <a:rPr lang="en-US" sz="2200" dirty="0"/>
              <a:t>the </a:t>
            </a:r>
            <a:r>
              <a:rPr lang="sr-Latn-RS" sz="2200" dirty="0" smtClean="0"/>
              <a:t>river </a:t>
            </a:r>
            <a:r>
              <a:rPr lang="en-US" sz="2200" dirty="0" smtClean="0"/>
              <a:t>Danube</a:t>
            </a:r>
            <a:r>
              <a:rPr lang="en-US" sz="2200" dirty="0"/>
              <a:t>, </a:t>
            </a:r>
            <a:r>
              <a:rPr lang="sr-Latn-RS" sz="2200" dirty="0"/>
              <a:t>close to the main road, </a:t>
            </a:r>
            <a:r>
              <a:rPr lang="en-US" sz="2200" dirty="0"/>
              <a:t>highway</a:t>
            </a:r>
            <a:r>
              <a:rPr lang="sr-Latn-RS" sz="2200" dirty="0"/>
              <a:t>, </a:t>
            </a:r>
            <a:r>
              <a:rPr lang="en-US" sz="2200" dirty="0"/>
              <a:t>port </a:t>
            </a:r>
            <a:r>
              <a:rPr lang="sr-Latn-RS" sz="2200" dirty="0"/>
              <a:t>and </a:t>
            </a:r>
            <a:r>
              <a:rPr lang="en-US" sz="2400" dirty="0"/>
              <a:t>railway </a:t>
            </a:r>
            <a:r>
              <a:rPr lang="en-US" sz="2200" dirty="0"/>
              <a:t>transshipment point</a:t>
            </a:r>
            <a:r>
              <a:rPr lang="sr-Latn-RS" sz="2200" dirty="0"/>
              <a:t>.</a:t>
            </a:r>
            <a:endParaRPr lang="en-US" sz="2200" dirty="0"/>
          </a:p>
          <a:p>
            <a:r>
              <a:rPr lang="sr-Latn-RS" sz="2200" dirty="0" smtClean="0"/>
              <a:t>Company is located at </a:t>
            </a:r>
            <a:r>
              <a:rPr lang="en-US" sz="2200" dirty="0" smtClean="0"/>
              <a:t>the </a:t>
            </a:r>
            <a:r>
              <a:rPr lang="en-US" sz="2200" dirty="0"/>
              <a:t>very beginning of the industrial </a:t>
            </a:r>
            <a:r>
              <a:rPr lang="en-US" sz="2200" dirty="0" smtClean="0"/>
              <a:t>zone, </a:t>
            </a:r>
            <a:r>
              <a:rPr lang="en-US" sz="2200" dirty="0"/>
              <a:t>and within the Smederevo Free </a:t>
            </a:r>
            <a:r>
              <a:rPr lang="en-US" sz="2200" dirty="0" smtClean="0"/>
              <a:t>Zone</a:t>
            </a:r>
            <a:r>
              <a:rPr lang="sr-Latn-RS" sz="2200" dirty="0" smtClean="0"/>
              <a:t> (</a:t>
            </a:r>
            <a:r>
              <a:rPr lang="en-US" sz="2200" dirty="0" smtClean="0"/>
              <a:t>there </a:t>
            </a:r>
            <a:r>
              <a:rPr lang="en-US" sz="2200" dirty="0"/>
              <a:t>are a number of benefits for the company's business with foreign </a:t>
            </a:r>
            <a:r>
              <a:rPr lang="en-US" sz="2200" dirty="0" smtClean="0"/>
              <a:t>countries</a:t>
            </a:r>
            <a:r>
              <a:rPr lang="sr-Latn-RS" sz="2200" dirty="0" smtClean="0"/>
              <a:t>). </a:t>
            </a:r>
          </a:p>
        </p:txBody>
      </p:sp>
      <p:pic>
        <p:nvPicPr>
          <p:cNvPr id="1026" name="Picture 2" descr="C:\Users\ALTECH-50\Desktop\IMG_63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074920" y="1188720"/>
            <a:ext cx="341376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ALTECH-50\Desktop\Altech\IMG_63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762000"/>
            <a:ext cx="394137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LTECH-50\Desktop\Altech\ALTECH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3281" y="3352800"/>
            <a:ext cx="307601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000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  </a:t>
            </a:r>
            <a:endParaRPr lang="en-US" dirty="0"/>
          </a:p>
        </p:txBody>
      </p:sp>
      <p:sp>
        <p:nvSpPr>
          <p:cNvPr id="3" name="Content Placeholder 2"/>
          <p:cNvSpPr>
            <a:spLocks noGrp="1"/>
          </p:cNvSpPr>
          <p:nvPr>
            <p:ph idx="1"/>
          </p:nvPr>
        </p:nvSpPr>
        <p:spPr>
          <a:xfrm>
            <a:off x="609604" y="762000"/>
            <a:ext cx="7772396" cy="838200"/>
          </a:xfrm>
        </p:spPr>
        <p:txBody>
          <a:bodyPr>
            <a:normAutofit/>
          </a:bodyPr>
          <a:lstStyle/>
          <a:p>
            <a:r>
              <a:rPr lang="en-US" dirty="0"/>
              <a:t>Machine for assembly and disassembly of cylinders</a:t>
            </a:r>
          </a:p>
          <a:p>
            <a:endParaRPr lang="en-US" dirty="0"/>
          </a:p>
        </p:txBody>
      </p:sp>
      <p:pic>
        <p:nvPicPr>
          <p:cNvPr id="3074" name="Picture 2" descr="IMG_7193.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905000"/>
            <a:ext cx="573239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221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t>  </a:t>
            </a:r>
            <a:br>
              <a:rPr lang="sr-Latn-RS" dirty="0" smtClean="0"/>
            </a:br>
            <a:endParaRPr lang="en-US" dirty="0"/>
          </a:p>
        </p:txBody>
      </p:sp>
      <p:sp>
        <p:nvSpPr>
          <p:cNvPr id="3" name="Content Placeholder 2"/>
          <p:cNvSpPr>
            <a:spLocks noGrp="1"/>
          </p:cNvSpPr>
          <p:nvPr>
            <p:ph idx="1"/>
          </p:nvPr>
        </p:nvSpPr>
        <p:spPr>
          <a:xfrm>
            <a:off x="457200" y="990600"/>
            <a:ext cx="8229600" cy="5334000"/>
          </a:xfrm>
        </p:spPr>
        <p:txBody>
          <a:bodyPr/>
          <a:lstStyle/>
          <a:p>
            <a:pPr marL="0" indent="0">
              <a:buNone/>
            </a:pPr>
            <a:r>
              <a:rPr lang="en-US" dirty="0"/>
              <a:t>The products offered by </a:t>
            </a:r>
            <a:r>
              <a:rPr lang="en-US" dirty="0" err="1"/>
              <a:t>Altech</a:t>
            </a:r>
            <a:r>
              <a:rPr lang="en-US" dirty="0"/>
              <a:t> cover all industries starting from:</a:t>
            </a:r>
          </a:p>
          <a:p>
            <a:r>
              <a:rPr lang="en-US" dirty="0" smtClean="0"/>
              <a:t>Food</a:t>
            </a:r>
            <a:r>
              <a:rPr lang="sr-Latn-RS" dirty="0" smtClean="0"/>
              <a:t> industry</a:t>
            </a:r>
            <a:endParaRPr lang="en-US" dirty="0"/>
          </a:p>
          <a:p>
            <a:r>
              <a:rPr lang="en-US" dirty="0"/>
              <a:t>Mechanical</a:t>
            </a:r>
          </a:p>
          <a:p>
            <a:r>
              <a:rPr lang="en-US" dirty="0"/>
              <a:t>Pharmaceutical industry</a:t>
            </a:r>
          </a:p>
          <a:p>
            <a:r>
              <a:rPr lang="en-US" dirty="0"/>
              <a:t>Mining and energy</a:t>
            </a:r>
          </a:p>
          <a:p>
            <a:r>
              <a:rPr lang="sr-Latn-RS" dirty="0" smtClean="0"/>
              <a:t>W</a:t>
            </a:r>
            <a:r>
              <a:rPr lang="en-US" dirty="0" err="1" smtClean="0"/>
              <a:t>aterpower</a:t>
            </a:r>
            <a:r>
              <a:rPr lang="en-US" dirty="0"/>
              <a:t> </a:t>
            </a:r>
            <a:r>
              <a:rPr lang="en-US" dirty="0" smtClean="0"/>
              <a:t>engineering</a:t>
            </a:r>
            <a:endParaRPr lang="sr-Latn-RS" dirty="0" smtClean="0"/>
          </a:p>
          <a:p>
            <a:r>
              <a:rPr lang="en-US" dirty="0" smtClean="0"/>
              <a:t>Process </a:t>
            </a:r>
            <a:r>
              <a:rPr lang="en-US" dirty="0"/>
              <a:t>industry and others</a:t>
            </a:r>
            <a:endParaRPr lang="sr-Latn-RS" dirty="0" smtClean="0"/>
          </a:p>
          <a:p>
            <a:endParaRPr lang="en-US" dirty="0"/>
          </a:p>
        </p:txBody>
      </p:sp>
      <p:pic>
        <p:nvPicPr>
          <p:cNvPr id="4098" name="Picture 2" descr="C:\Users\ALTECH-50\Desktop\rudarstvo-i-energeti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5480" y="1828800"/>
            <a:ext cx="274319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LTECH-50\Desktop\Peritoneal-Dialysis-Solution-production-lin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0833" y="4724400"/>
            <a:ext cx="2882162" cy="19202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LTECH-50\Desktop\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648200"/>
            <a:ext cx="2723322"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19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05800" cy="1066800"/>
          </a:xfrm>
        </p:spPr>
        <p:txBody>
          <a:bodyPr>
            <a:normAutofit/>
          </a:bodyPr>
          <a:lstStyle/>
          <a:p>
            <a:r>
              <a:rPr lang="en-US" sz="3500" dirty="0"/>
              <a:t>Our satisfied </a:t>
            </a:r>
            <a:r>
              <a:rPr lang="en-US" sz="3500" dirty="0" smtClean="0"/>
              <a:t>clients</a:t>
            </a:r>
            <a:r>
              <a:rPr lang="sr-Latn-RS" sz="3500" dirty="0" smtClean="0"/>
              <a:t>:</a:t>
            </a:r>
            <a:endParaRPr lang="en-US" sz="3500" dirty="0"/>
          </a:p>
        </p:txBody>
      </p:sp>
      <p:sp>
        <p:nvSpPr>
          <p:cNvPr id="3" name="Content Placeholder 2"/>
          <p:cNvSpPr>
            <a:spLocks noGrp="1"/>
          </p:cNvSpPr>
          <p:nvPr>
            <p:ph idx="1"/>
          </p:nvPr>
        </p:nvSpPr>
        <p:spPr>
          <a:xfrm>
            <a:off x="381000" y="1447800"/>
            <a:ext cx="8458200" cy="4876800"/>
          </a:xfrm>
        </p:spPr>
        <p:txBody>
          <a:bodyPr>
            <a:normAutofit/>
          </a:bodyPr>
          <a:lstStyle/>
          <a:p>
            <a:pPr marL="0" indent="0">
              <a:buNone/>
            </a:pPr>
            <a:r>
              <a:rPr lang="sr-Latn-RS" dirty="0" smtClean="0"/>
              <a:t>HBIS                     Metalac posudje           NIS Pančevo</a:t>
            </a:r>
          </a:p>
          <a:p>
            <a:pPr marL="0" indent="0">
              <a:buNone/>
            </a:pPr>
            <a:r>
              <a:rPr lang="sr-Latn-RS" dirty="0" smtClean="0"/>
              <a:t>Good Year            Coca Cola HBC             HIP Petrohemija</a:t>
            </a:r>
          </a:p>
          <a:p>
            <a:pPr marL="0" indent="0">
              <a:buNone/>
            </a:pPr>
            <a:r>
              <a:rPr lang="sr-Latn-RS" dirty="0" smtClean="0"/>
              <a:t>Siemens               Profitools                       Interkop</a:t>
            </a:r>
          </a:p>
          <a:p>
            <a:pPr marL="0" indent="0">
              <a:buNone/>
            </a:pPr>
            <a:r>
              <a:rPr lang="sr-Latn-RS" dirty="0" smtClean="0"/>
              <a:t>Gorenje                ATB Sever                      TE-TO Skoplje</a:t>
            </a:r>
          </a:p>
          <a:p>
            <a:pPr marL="0" indent="0">
              <a:buNone/>
            </a:pPr>
            <a:r>
              <a:rPr lang="sr-Latn-RS" dirty="0" smtClean="0"/>
              <a:t>Toyo Tires            Montex Hidromont      PMC Automotiv</a:t>
            </a:r>
          </a:p>
          <a:p>
            <a:pPr marL="0" indent="0">
              <a:buNone/>
            </a:pPr>
            <a:r>
              <a:rPr lang="sr-Latn-RS" dirty="0" smtClean="0"/>
              <a:t>Kronošpan           Konelek Aero                Coopertires</a:t>
            </a:r>
          </a:p>
          <a:p>
            <a:pPr marL="0" indent="0">
              <a:buNone/>
            </a:pPr>
            <a:r>
              <a:rPr lang="sr-Latn-RS" dirty="0" smtClean="0"/>
              <a:t>Tech                      Impol                             Hemofarm</a:t>
            </a:r>
          </a:p>
          <a:p>
            <a:pPr marL="0" indent="0">
              <a:buNone/>
            </a:pPr>
            <a:r>
              <a:rPr lang="sr-Latn-RS" dirty="0" smtClean="0"/>
              <a:t>GMB                     Krušik                            Tetra Pak Prod.</a:t>
            </a:r>
          </a:p>
          <a:p>
            <a:pPr marL="0" indent="0">
              <a:buNone/>
            </a:pPr>
            <a:r>
              <a:rPr lang="sr-Latn-RS" dirty="0" smtClean="0"/>
              <a:t>Hansgrohe           T.E. Kostolac                  Umka</a:t>
            </a:r>
          </a:p>
          <a:p>
            <a:pPr marL="0" indent="0">
              <a:buNone/>
            </a:pPr>
            <a:r>
              <a:rPr lang="sr-Latn-RS" dirty="0" smtClean="0"/>
              <a:t>Forma Ideale        T.E. Kolubara                and many more ...</a:t>
            </a:r>
          </a:p>
          <a:p>
            <a:pPr marL="0" indent="0">
              <a:buNone/>
            </a:pPr>
            <a:endParaRPr lang="sr-Latn-RS" dirty="0" smtClean="0"/>
          </a:p>
        </p:txBody>
      </p:sp>
    </p:spTree>
    <p:extLst>
      <p:ext uri="{BB962C8B-B14F-4D97-AF65-F5344CB8AC3E}">
        <p14:creationId xmlns:p14="http://schemas.microsoft.com/office/powerpoint/2010/main" val="4143120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 </a:t>
            </a:r>
            <a:endParaRPr lang="en-US" dirty="0"/>
          </a:p>
        </p:txBody>
      </p:sp>
      <p:sp>
        <p:nvSpPr>
          <p:cNvPr id="3" name="Content Placeholder 2"/>
          <p:cNvSpPr>
            <a:spLocks noGrp="1"/>
          </p:cNvSpPr>
          <p:nvPr>
            <p:ph idx="1"/>
          </p:nvPr>
        </p:nvSpPr>
        <p:spPr>
          <a:xfrm>
            <a:off x="381000" y="1219200"/>
            <a:ext cx="8305800" cy="2057400"/>
          </a:xfrm>
        </p:spPr>
        <p:txBody>
          <a:bodyPr/>
          <a:lstStyle/>
          <a:p>
            <a:pPr marL="0" indent="0">
              <a:buNone/>
            </a:pPr>
            <a:endParaRPr lang="sr-Latn-RS" dirty="0" smtClean="0"/>
          </a:p>
          <a:p>
            <a:r>
              <a:rPr lang="sr-Latn-RS" dirty="0" smtClean="0"/>
              <a:t>EPS </a:t>
            </a:r>
            <a:r>
              <a:rPr lang="sr-Latn-RS" dirty="0"/>
              <a:t>(</a:t>
            </a:r>
            <a:r>
              <a:rPr lang="sr-Latn-RS" dirty="0" smtClean="0"/>
              <a:t>Serbian </a:t>
            </a:r>
            <a:r>
              <a:rPr lang="sr-Latn-RS" dirty="0"/>
              <a:t>Electric Power </a:t>
            </a:r>
            <a:r>
              <a:rPr lang="sr-Latn-RS" dirty="0" smtClean="0"/>
              <a:t>Company) </a:t>
            </a:r>
          </a:p>
          <a:p>
            <a:pPr marL="0" indent="0">
              <a:buNone/>
            </a:pPr>
            <a:r>
              <a:rPr lang="sr-Latn-RS" dirty="0"/>
              <a:t> </a:t>
            </a:r>
            <a:r>
              <a:rPr lang="sr-Latn-RS" dirty="0" smtClean="0"/>
              <a:t>- T</a:t>
            </a:r>
            <a:r>
              <a:rPr lang="en-US" dirty="0" smtClean="0"/>
              <a:t>he </a:t>
            </a:r>
            <a:r>
              <a:rPr lang="en-US" dirty="0"/>
              <a:t>cylinder of the excavator's working wheel hydraulic </a:t>
            </a:r>
            <a:r>
              <a:rPr lang="sr-Latn-RS" dirty="0" smtClean="0"/>
              <a:t>  </a:t>
            </a:r>
            <a:r>
              <a:rPr lang="en-US" dirty="0" smtClean="0"/>
              <a:t>catarrh</a:t>
            </a:r>
            <a:r>
              <a:rPr lang="sr-Latn-RS" dirty="0" smtClean="0"/>
              <a:t>, weight 7 t </a:t>
            </a:r>
            <a:endParaRPr lang="en-US" dirty="0"/>
          </a:p>
        </p:txBody>
      </p:sp>
      <p:pic>
        <p:nvPicPr>
          <p:cNvPr id="1026" name="Picture 2" descr="C:\Users\ALTECH-50\Desktop\IMG_62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403583"/>
            <a:ext cx="4389120" cy="32918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LTECH-50\Desktop\IMG_62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3403583"/>
            <a:ext cx="3291840" cy="32918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 y="762000"/>
            <a:ext cx="2262542" cy="630942"/>
          </a:xfrm>
          <a:prstGeom prst="rect">
            <a:avLst/>
          </a:prstGeom>
        </p:spPr>
        <p:txBody>
          <a:bodyPr wrap="none">
            <a:spAutoFit/>
          </a:bodyPr>
          <a:lstStyle/>
          <a:p>
            <a:r>
              <a:rPr lang="en-US" sz="3500" dirty="0">
                <a:solidFill>
                  <a:schemeClr val="accent1">
                    <a:lumMod val="60000"/>
                    <a:lumOff val="40000"/>
                  </a:schemeClr>
                </a:solidFill>
                <a:latin typeface="+mj-lt"/>
              </a:rPr>
              <a:t>References</a:t>
            </a:r>
          </a:p>
        </p:txBody>
      </p:sp>
    </p:spTree>
    <p:extLst>
      <p:ext uri="{BB962C8B-B14F-4D97-AF65-F5344CB8AC3E}">
        <p14:creationId xmlns:p14="http://schemas.microsoft.com/office/powerpoint/2010/main" val="1283130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  </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36320" y="2438400"/>
            <a:ext cx="2883775" cy="384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0660" y="2971800"/>
            <a:ext cx="4261856"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066800" y="1143000"/>
            <a:ext cx="6019800" cy="523220"/>
          </a:xfrm>
          <a:prstGeom prst="rect">
            <a:avLst/>
          </a:prstGeom>
        </p:spPr>
        <p:txBody>
          <a:bodyPr wrap="square">
            <a:spAutoFit/>
          </a:bodyPr>
          <a:lstStyle/>
          <a:p>
            <a:pPr marL="274320" lvl="0" indent="-274320">
              <a:spcBef>
                <a:spcPct val="20000"/>
              </a:spcBef>
              <a:buClr>
                <a:srgbClr val="0BD0D9"/>
              </a:buClr>
              <a:buSzPct val="95000"/>
              <a:buFont typeface="Wingdings 2"/>
              <a:buChar char=""/>
            </a:pPr>
            <a:r>
              <a:rPr lang="en-US" sz="2800" dirty="0"/>
              <a:t>Hydropower plant </a:t>
            </a:r>
            <a:r>
              <a:rPr lang="en-US" sz="2800" dirty="0" smtClean="0"/>
              <a:t>in</a:t>
            </a:r>
            <a:r>
              <a:rPr lang="sr-Latn-RS" sz="2800" dirty="0" smtClean="0"/>
              <a:t> </a:t>
            </a:r>
            <a:r>
              <a:rPr lang="en-US" sz="2800" dirty="0" smtClean="0"/>
              <a:t>Norway</a:t>
            </a:r>
            <a:endParaRPr lang="en-US" sz="2600" dirty="0">
              <a:solidFill>
                <a:prstClr val="black"/>
              </a:solidFill>
            </a:endParaRPr>
          </a:p>
        </p:txBody>
      </p:sp>
    </p:spTree>
    <p:extLst>
      <p:ext uri="{BB962C8B-B14F-4D97-AF65-F5344CB8AC3E}">
        <p14:creationId xmlns:p14="http://schemas.microsoft.com/office/powerpoint/2010/main" val="522731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 </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4316342" cy="242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33800"/>
            <a:ext cx="4718050" cy="26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175250" y="1143000"/>
            <a:ext cx="3892550" cy="954107"/>
          </a:xfrm>
          <a:prstGeom prst="rect">
            <a:avLst/>
          </a:prstGeom>
        </p:spPr>
        <p:txBody>
          <a:bodyPr wrap="square">
            <a:spAutoFit/>
          </a:bodyPr>
          <a:lstStyle/>
          <a:p>
            <a:pPr marL="274320" lvl="0" indent="-274320">
              <a:spcBef>
                <a:spcPct val="20000"/>
              </a:spcBef>
              <a:buClr>
                <a:srgbClr val="0BD0D9"/>
              </a:buClr>
              <a:buSzPct val="95000"/>
              <a:buFont typeface="Wingdings 2"/>
              <a:buChar char=""/>
            </a:pPr>
            <a:r>
              <a:rPr lang="en-US" sz="2800" dirty="0"/>
              <a:t>Cylinder-capsule repair</a:t>
            </a:r>
            <a:r>
              <a:rPr lang="sr-Latn-RS" sz="2600" dirty="0" smtClean="0">
                <a:solidFill>
                  <a:prstClr val="black"/>
                </a:solidFill>
              </a:rPr>
              <a:t> HBIS</a:t>
            </a:r>
            <a:endParaRPr lang="en-US" sz="2600" dirty="0">
              <a:solidFill>
                <a:prstClr val="black"/>
              </a:solidFill>
            </a:endParaRPr>
          </a:p>
        </p:txBody>
      </p:sp>
    </p:spTree>
    <p:extLst>
      <p:ext uri="{BB962C8B-B14F-4D97-AF65-F5344CB8AC3E}">
        <p14:creationId xmlns:p14="http://schemas.microsoft.com/office/powerpoint/2010/main" val="2195348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 </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2044" y="990600"/>
            <a:ext cx="3505124" cy="4666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191000" y="1066800"/>
            <a:ext cx="4572000" cy="1200329"/>
          </a:xfrm>
          <a:prstGeom prst="rect">
            <a:avLst/>
          </a:prstGeom>
        </p:spPr>
        <p:txBody>
          <a:bodyPr>
            <a:spAutoFit/>
          </a:bodyPr>
          <a:lstStyle/>
          <a:p>
            <a:pPr marL="274320" indent="-274320">
              <a:spcBef>
                <a:spcPct val="20000"/>
              </a:spcBef>
              <a:buClr>
                <a:srgbClr val="0BD0D9"/>
              </a:buClr>
              <a:buSzPct val="95000"/>
              <a:buFont typeface="Wingdings 2"/>
              <a:buChar char=""/>
            </a:pPr>
            <a:r>
              <a:rPr lang="en-US" sz="2400" dirty="0" smtClean="0"/>
              <a:t>Production </a:t>
            </a:r>
            <a:r>
              <a:rPr lang="en-US" sz="2400" dirty="0"/>
              <a:t>and installation of hydraulic cylinder - multiplier GRUNDFOS</a:t>
            </a:r>
            <a:endParaRPr lang="sr-Latn-RS" sz="2400" dirty="0" smtClean="0">
              <a:solidFill>
                <a:prstClr val="black"/>
              </a:solidFill>
            </a:endParaRPr>
          </a:p>
        </p:txBody>
      </p:sp>
    </p:spTree>
    <p:extLst>
      <p:ext uri="{BB962C8B-B14F-4D97-AF65-F5344CB8AC3E}">
        <p14:creationId xmlns:p14="http://schemas.microsoft.com/office/powerpoint/2010/main" val="3733816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 </a:t>
            </a:r>
            <a:endParaRPr lang="en-US" dirty="0"/>
          </a:p>
        </p:txBody>
      </p:sp>
      <p:sp>
        <p:nvSpPr>
          <p:cNvPr id="3" name="Content Placeholder 2"/>
          <p:cNvSpPr>
            <a:spLocks noGrp="1"/>
          </p:cNvSpPr>
          <p:nvPr>
            <p:ph idx="1"/>
          </p:nvPr>
        </p:nvSpPr>
        <p:spPr>
          <a:xfrm>
            <a:off x="457200" y="1143000"/>
            <a:ext cx="8229600" cy="5181600"/>
          </a:xfrm>
        </p:spPr>
        <p:txBody>
          <a:bodyPr/>
          <a:lstStyle/>
          <a:p>
            <a:r>
              <a:rPr lang="sr-Latn-RS" dirty="0" smtClean="0"/>
              <a:t> </a:t>
            </a:r>
            <a:r>
              <a:rPr lang="en-US" dirty="0" smtClean="0"/>
              <a:t>VBS </a:t>
            </a:r>
            <a:r>
              <a:rPr lang="en-US" dirty="0"/>
              <a:t>Copper rolling mill </a:t>
            </a:r>
            <a:r>
              <a:rPr lang="en-US" dirty="0" smtClean="0"/>
              <a:t>– Hydraulic</a:t>
            </a:r>
            <a:r>
              <a:rPr lang="sr-Latn-RS" dirty="0"/>
              <a:t> aggregate</a:t>
            </a:r>
            <a:endParaRPr lang="en-US" dirty="0"/>
          </a:p>
        </p:txBody>
      </p:sp>
      <p:pic>
        <p:nvPicPr>
          <p:cNvPr id="1026" name="Picture 2" descr="C:\Users\ALTECH-50\Desktop\IMG_63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484120"/>
            <a:ext cx="301752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LTECH-50\Desktop\IMG_63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484120"/>
            <a:ext cx="2948940" cy="393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039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 </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4151736" cy="2334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066800"/>
            <a:ext cx="365504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657600"/>
            <a:ext cx="3859213"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1" y="4572000"/>
            <a:ext cx="398780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62000" y="304800"/>
            <a:ext cx="7086600" cy="430887"/>
          </a:xfrm>
          <a:prstGeom prst="rect">
            <a:avLst/>
          </a:prstGeom>
        </p:spPr>
        <p:txBody>
          <a:bodyPr wrap="square">
            <a:spAutoFit/>
          </a:bodyPr>
          <a:lstStyle/>
          <a:p>
            <a:pPr marL="274320" lvl="0" indent="-274320">
              <a:spcBef>
                <a:spcPct val="20000"/>
              </a:spcBef>
              <a:buClr>
                <a:srgbClr val="0BD0D9"/>
              </a:buClr>
              <a:buSzPct val="95000"/>
              <a:buFont typeface="Wingdings 2"/>
              <a:buChar char=""/>
            </a:pPr>
            <a:r>
              <a:rPr lang="en-US" sz="2200" dirty="0">
                <a:solidFill>
                  <a:prstClr val="black"/>
                </a:solidFill>
              </a:rPr>
              <a:t>Manufacture of pneumatic system - SRSC Smederevo</a:t>
            </a:r>
          </a:p>
        </p:txBody>
      </p:sp>
    </p:spTree>
    <p:extLst>
      <p:ext uri="{BB962C8B-B14F-4D97-AF65-F5344CB8AC3E}">
        <p14:creationId xmlns:p14="http://schemas.microsoft.com/office/powerpoint/2010/main" val="3694104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t> </a:t>
            </a:r>
            <a:br>
              <a:rPr lang="sr-Latn-RS" dirty="0" smtClean="0"/>
            </a:br>
            <a:endParaRPr lang="en-US" dirty="0"/>
          </a:p>
        </p:txBody>
      </p:sp>
      <p:sp>
        <p:nvSpPr>
          <p:cNvPr id="3" name="Content Placeholder 2"/>
          <p:cNvSpPr>
            <a:spLocks noGrp="1"/>
          </p:cNvSpPr>
          <p:nvPr>
            <p:ph idx="1"/>
          </p:nvPr>
        </p:nvSpPr>
        <p:spPr>
          <a:xfrm>
            <a:off x="457200" y="990600"/>
            <a:ext cx="8229600" cy="5334000"/>
          </a:xfrm>
        </p:spPr>
        <p:txBody>
          <a:bodyPr/>
          <a:lstStyle/>
          <a:p>
            <a:r>
              <a:rPr lang="sr-Latn-RS" dirty="0" smtClean="0"/>
              <a:t>AD Plastic - </a:t>
            </a:r>
            <a:r>
              <a:rPr lang="en-US" dirty="0" smtClean="0"/>
              <a:t>Pneumatic </a:t>
            </a:r>
            <a:r>
              <a:rPr lang="en-US" dirty="0"/>
              <a:t>logic</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438400"/>
            <a:ext cx="6993778"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338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 </a:t>
            </a:r>
            <a:endParaRPr lang="en-US" dirty="0"/>
          </a:p>
        </p:txBody>
      </p:sp>
      <p:sp>
        <p:nvSpPr>
          <p:cNvPr id="3" name="Content Placeholder 2"/>
          <p:cNvSpPr>
            <a:spLocks noGrp="1"/>
          </p:cNvSpPr>
          <p:nvPr>
            <p:ph idx="1"/>
          </p:nvPr>
        </p:nvSpPr>
        <p:spPr>
          <a:xfrm>
            <a:off x="2454682" y="609600"/>
            <a:ext cx="6232118" cy="5943600"/>
          </a:xfrm>
        </p:spPr>
        <p:txBody>
          <a:bodyPr>
            <a:normAutofit lnSpcReduction="10000"/>
          </a:bodyPr>
          <a:lstStyle/>
          <a:p>
            <a:endParaRPr lang="sr-Latn-RS" dirty="0" smtClean="0"/>
          </a:p>
          <a:p>
            <a:r>
              <a:rPr lang="en-US" dirty="0" smtClean="0"/>
              <a:t>We </a:t>
            </a:r>
            <a:r>
              <a:rPr lang="en-US" dirty="0"/>
              <a:t>have been providing our </a:t>
            </a:r>
            <a:r>
              <a:rPr lang="en-US" dirty="0" smtClean="0"/>
              <a:t>services</a:t>
            </a:r>
            <a:r>
              <a:rPr lang="sr-Latn-RS" dirty="0" smtClean="0"/>
              <a:t> in hydraulics</a:t>
            </a:r>
            <a:r>
              <a:rPr lang="en-US" dirty="0" smtClean="0"/>
              <a:t> </a:t>
            </a:r>
            <a:r>
              <a:rPr lang="en-US" dirty="0"/>
              <a:t>for over 30 </a:t>
            </a:r>
            <a:r>
              <a:rPr lang="en-US" dirty="0" smtClean="0"/>
              <a:t>years</a:t>
            </a:r>
            <a:r>
              <a:rPr lang="sr-Latn-RS" dirty="0" smtClean="0"/>
              <a:t>. </a:t>
            </a:r>
          </a:p>
          <a:p>
            <a:r>
              <a:rPr lang="en-US" dirty="0" smtClean="0"/>
              <a:t>Founded </a:t>
            </a:r>
            <a:r>
              <a:rPr lang="en-US" dirty="0"/>
              <a:t>in 1993 under the name Alex </a:t>
            </a:r>
            <a:r>
              <a:rPr lang="sr-Latn-RS" dirty="0" smtClean="0"/>
              <a:t>T</a:t>
            </a:r>
            <a:r>
              <a:rPr lang="en-US" dirty="0" err="1" smtClean="0"/>
              <a:t>rade</a:t>
            </a:r>
            <a:r>
              <a:rPr lang="en-US" dirty="0"/>
              <a:t>, in 2022 the company officially changed </a:t>
            </a:r>
            <a:r>
              <a:rPr lang="en-US" dirty="0" smtClean="0"/>
              <a:t>name </a:t>
            </a:r>
            <a:r>
              <a:rPr lang="en-US" dirty="0"/>
              <a:t>to </a:t>
            </a:r>
            <a:r>
              <a:rPr lang="en-US" dirty="0" err="1"/>
              <a:t>Altech</a:t>
            </a:r>
            <a:r>
              <a:rPr lang="en-US" dirty="0"/>
              <a:t> </a:t>
            </a:r>
            <a:r>
              <a:rPr lang="en-US" dirty="0" smtClean="0"/>
              <a:t>d</a:t>
            </a:r>
            <a:r>
              <a:rPr lang="sr-Latn-RS" dirty="0" smtClean="0"/>
              <a:t>.</a:t>
            </a:r>
            <a:r>
              <a:rPr lang="en-US" dirty="0" smtClean="0"/>
              <a:t>o</a:t>
            </a:r>
            <a:r>
              <a:rPr lang="sr-Latn-RS" dirty="0" smtClean="0"/>
              <a:t>.</a:t>
            </a:r>
            <a:r>
              <a:rPr lang="en-US" dirty="0" smtClean="0"/>
              <a:t>o</a:t>
            </a:r>
            <a:r>
              <a:rPr lang="sr-Latn-RS" dirty="0" smtClean="0"/>
              <a:t>.</a:t>
            </a:r>
          </a:p>
          <a:p>
            <a:r>
              <a:rPr lang="en-US" dirty="0"/>
              <a:t>With the aim of finding the most technically and commercially optimal solution, </a:t>
            </a:r>
            <a:r>
              <a:rPr lang="en-US" dirty="0" err="1"/>
              <a:t>Altech</a:t>
            </a:r>
            <a:r>
              <a:rPr lang="en-US" dirty="0"/>
              <a:t> is able to supply and install components and systems of the world's largest manufacturers of pneumatic and hydraulic </a:t>
            </a:r>
            <a:r>
              <a:rPr lang="en-US" dirty="0" smtClean="0"/>
              <a:t>equipment.</a:t>
            </a:r>
            <a:endParaRPr lang="sr-Latn-RS" dirty="0" smtClean="0"/>
          </a:p>
          <a:p>
            <a:r>
              <a:rPr lang="en-US" dirty="0" smtClean="0"/>
              <a:t>The </a:t>
            </a:r>
            <a:r>
              <a:rPr lang="en-US" dirty="0"/>
              <a:t>two most important collaborators </a:t>
            </a:r>
            <a:r>
              <a:rPr lang="en-US" dirty="0" smtClean="0"/>
              <a:t>are</a:t>
            </a:r>
            <a:r>
              <a:rPr lang="sr-Latn-RS" dirty="0" smtClean="0"/>
              <a:t> Bosh Rexroth and Enerpac.</a:t>
            </a:r>
          </a:p>
        </p:txBody>
      </p:sp>
      <p:pic>
        <p:nvPicPr>
          <p:cNvPr id="2050" name="Picture 2" descr="C:\Users\ALTECH-50\Desktop\Altech\Hydraulic-Power-Systems-Build-scaled.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417" y="3733800"/>
            <a:ext cx="2331265"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LTECH-50\Desktop\Altech\05d9bd65-11a4-4c57-946e-9b0334bf5b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209" y="1143000"/>
            <a:ext cx="2011680" cy="201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981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 </a:t>
            </a:r>
            <a:endParaRPr lang="en-US" dirty="0"/>
          </a:p>
        </p:txBody>
      </p:sp>
      <p:sp>
        <p:nvSpPr>
          <p:cNvPr id="3" name="Content Placeholder 2"/>
          <p:cNvSpPr>
            <a:spLocks noGrp="1"/>
          </p:cNvSpPr>
          <p:nvPr>
            <p:ph idx="1"/>
          </p:nvPr>
        </p:nvSpPr>
        <p:spPr>
          <a:xfrm>
            <a:off x="304800" y="990600"/>
            <a:ext cx="8382000" cy="5334000"/>
          </a:xfrm>
        </p:spPr>
        <p:txBody>
          <a:bodyPr/>
          <a:lstStyle/>
          <a:p>
            <a:r>
              <a:rPr lang="sr-Latn-RS" dirty="0" smtClean="0"/>
              <a:t>HBIS - GRACO </a:t>
            </a:r>
            <a:r>
              <a:rPr lang="en-US" dirty="0" smtClean="0"/>
              <a:t>Lubrication </a:t>
            </a:r>
            <a:r>
              <a:rPr lang="en-US" dirty="0"/>
              <a:t>system</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743200"/>
            <a:ext cx="3566160" cy="356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362200"/>
            <a:ext cx="3014838" cy="402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7580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 </a:t>
            </a:r>
            <a:endParaRPr lang="en-US" dirty="0"/>
          </a:p>
        </p:txBody>
      </p:sp>
      <p:sp>
        <p:nvSpPr>
          <p:cNvPr id="3" name="Content Placeholder 2"/>
          <p:cNvSpPr>
            <a:spLocks noGrp="1"/>
          </p:cNvSpPr>
          <p:nvPr>
            <p:ph idx="1"/>
          </p:nvPr>
        </p:nvSpPr>
        <p:spPr>
          <a:xfrm>
            <a:off x="381000" y="1066800"/>
            <a:ext cx="8305800" cy="5257800"/>
          </a:xfrm>
        </p:spPr>
        <p:txBody>
          <a:bodyPr/>
          <a:lstStyle/>
          <a:p>
            <a:r>
              <a:rPr lang="sr-Latn-RS" dirty="0" smtClean="0"/>
              <a:t>Zastava oružje - </a:t>
            </a:r>
            <a:r>
              <a:rPr lang="en-US" dirty="0" smtClean="0"/>
              <a:t>Hydraulic </a:t>
            </a:r>
            <a:r>
              <a:rPr lang="en-US" dirty="0"/>
              <a:t>system on sandpaper</a:t>
            </a:r>
          </a:p>
          <a:p>
            <a:pPr marL="0" indent="0">
              <a:buNone/>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776" y="2209800"/>
            <a:ext cx="2554287" cy="340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951163"/>
            <a:ext cx="1980670" cy="265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7416" y="2966403"/>
            <a:ext cx="1994725" cy="265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7880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r-Latn-RS" dirty="0" smtClean="0"/>
              <a:t> </a:t>
            </a:r>
            <a:br>
              <a:rPr lang="sr-Latn-RS" dirty="0" smtClean="0"/>
            </a:br>
            <a:r>
              <a:rPr lang="sr-Latn-RS" dirty="0"/>
              <a:t/>
            </a:r>
            <a:br>
              <a:rPr lang="sr-Latn-RS" dirty="0"/>
            </a:br>
            <a:r>
              <a:rPr lang="sr-Latn-RS" dirty="0" smtClean="0"/>
              <a:t>   </a:t>
            </a:r>
            <a:br>
              <a:rPr lang="sr-Latn-RS" dirty="0" smtClean="0"/>
            </a:br>
            <a:r>
              <a:rPr lang="sr-Latn-RS" dirty="0"/>
              <a:t/>
            </a:r>
            <a:br>
              <a:rPr lang="sr-Latn-RS" dirty="0"/>
            </a:b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2209800"/>
            <a:ext cx="3151905" cy="4206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86000"/>
            <a:ext cx="3157537"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14400" y="685800"/>
            <a:ext cx="7620000" cy="1384995"/>
          </a:xfrm>
          <a:prstGeom prst="rect">
            <a:avLst/>
          </a:prstGeom>
        </p:spPr>
        <p:txBody>
          <a:bodyPr wrap="square">
            <a:spAutoFit/>
          </a:bodyPr>
          <a:lstStyle/>
          <a:p>
            <a:pPr marL="274320" lvl="0" indent="-274320">
              <a:spcBef>
                <a:spcPct val="20000"/>
              </a:spcBef>
              <a:buClr>
                <a:srgbClr val="0BD0D9"/>
              </a:buClr>
              <a:buSzPct val="95000"/>
              <a:buFont typeface="Wingdings 2"/>
              <a:buChar char=""/>
            </a:pPr>
            <a:r>
              <a:rPr lang="sr-Latn-RS" sz="2800" dirty="0" smtClean="0"/>
              <a:t>MHE Pavlica, Raška - </a:t>
            </a:r>
            <a:r>
              <a:rPr lang="en-US" sz="2800" dirty="0" smtClean="0"/>
              <a:t>Construction </a:t>
            </a:r>
            <a:r>
              <a:rPr lang="en-US" sz="2800" dirty="0"/>
              <a:t>and connection of hydraulic installations of a mini-hydroelectric power plant</a:t>
            </a:r>
            <a:endParaRPr lang="en-US" sz="2600" dirty="0">
              <a:solidFill>
                <a:prstClr val="black"/>
              </a:solidFill>
            </a:endParaRPr>
          </a:p>
        </p:txBody>
      </p:sp>
    </p:spTree>
    <p:extLst>
      <p:ext uri="{BB962C8B-B14F-4D97-AF65-F5344CB8AC3E}">
        <p14:creationId xmlns:p14="http://schemas.microsoft.com/office/powerpoint/2010/main" val="3501848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Visions and goals of our company</a:t>
            </a:r>
          </a:p>
        </p:txBody>
      </p:sp>
      <p:pic>
        <p:nvPicPr>
          <p:cNvPr id="4" name="Content Placeholder 3" descr="C:\Users\ALTECH-50\Desktop\Zmaj fotke, ppt\slicice\Picture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6706" y="1880938"/>
            <a:ext cx="1152244" cy="12132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ALTECH-50\Desktop\Zmaj fotke, ppt\slicice\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380232"/>
            <a:ext cx="1225550" cy="1212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ALTECH-50\Desktop\Zmaj fotke, ppt\slicice\Picture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456" y="5029200"/>
            <a:ext cx="1152525" cy="1219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09800" y="2133600"/>
            <a:ext cx="5486400" cy="769441"/>
          </a:xfrm>
          <a:prstGeom prst="rect">
            <a:avLst/>
          </a:prstGeom>
        </p:spPr>
        <p:txBody>
          <a:bodyPr wrap="square">
            <a:spAutoFit/>
          </a:bodyPr>
          <a:lstStyle/>
          <a:p>
            <a:r>
              <a:rPr lang="en-US" sz="2200" dirty="0" smtClean="0">
                <a:solidFill>
                  <a:schemeClr val="accent1">
                    <a:lumMod val="75000"/>
                  </a:schemeClr>
                </a:solidFill>
              </a:rPr>
              <a:t>Working better for the well-being of the employees and the satisfaction of users</a:t>
            </a:r>
            <a:endParaRPr lang="en-US" sz="2200" dirty="0">
              <a:solidFill>
                <a:schemeClr val="accent1">
                  <a:lumMod val="75000"/>
                </a:schemeClr>
              </a:solidFill>
            </a:endParaRPr>
          </a:p>
        </p:txBody>
      </p:sp>
      <p:sp>
        <p:nvSpPr>
          <p:cNvPr id="9" name="Rectangle 8"/>
          <p:cNvSpPr/>
          <p:nvPr/>
        </p:nvSpPr>
        <p:spPr>
          <a:xfrm>
            <a:off x="2200656" y="3581400"/>
            <a:ext cx="4572000" cy="1107996"/>
          </a:xfrm>
          <a:prstGeom prst="rect">
            <a:avLst/>
          </a:prstGeom>
        </p:spPr>
        <p:txBody>
          <a:bodyPr>
            <a:spAutoFit/>
          </a:bodyPr>
          <a:lstStyle/>
          <a:p>
            <a:r>
              <a:rPr lang="en-US" sz="2200" dirty="0" smtClean="0">
                <a:solidFill>
                  <a:schemeClr val="accent1">
                    <a:lumMod val="75000"/>
                  </a:schemeClr>
                </a:solidFill>
              </a:rPr>
              <a:t>To remain the market leader in regards to the quality of products from the field of our activity</a:t>
            </a:r>
            <a:endParaRPr lang="en-US" sz="2200" dirty="0">
              <a:solidFill>
                <a:schemeClr val="accent1">
                  <a:lumMod val="75000"/>
                </a:schemeClr>
              </a:solidFill>
            </a:endParaRPr>
          </a:p>
        </p:txBody>
      </p:sp>
      <p:sp>
        <p:nvSpPr>
          <p:cNvPr id="10" name="Rectangle 9"/>
          <p:cNvSpPr/>
          <p:nvPr/>
        </p:nvSpPr>
        <p:spPr>
          <a:xfrm>
            <a:off x="2200656" y="5257800"/>
            <a:ext cx="4572000" cy="769441"/>
          </a:xfrm>
          <a:prstGeom prst="rect">
            <a:avLst/>
          </a:prstGeom>
        </p:spPr>
        <p:txBody>
          <a:bodyPr>
            <a:spAutoFit/>
          </a:bodyPr>
          <a:lstStyle/>
          <a:p>
            <a:r>
              <a:rPr lang="en-US" sz="2200" dirty="0">
                <a:solidFill>
                  <a:schemeClr val="accent1">
                    <a:lumMod val="75000"/>
                  </a:schemeClr>
                </a:solidFill>
              </a:rPr>
              <a:t>Constantly using innovations to improve our products</a:t>
            </a:r>
          </a:p>
        </p:txBody>
      </p:sp>
    </p:spTree>
    <p:extLst>
      <p:ext uri="{BB962C8B-B14F-4D97-AF65-F5344CB8AC3E}">
        <p14:creationId xmlns:p14="http://schemas.microsoft.com/office/powerpoint/2010/main" val="3956520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 </a:t>
            </a:r>
            <a:endParaRPr lang="en-US" dirty="0"/>
          </a:p>
        </p:txBody>
      </p:sp>
      <p:sp>
        <p:nvSpPr>
          <p:cNvPr id="3" name="Content Placeholder 2"/>
          <p:cNvSpPr>
            <a:spLocks noGrp="1"/>
          </p:cNvSpPr>
          <p:nvPr>
            <p:ph idx="1"/>
          </p:nvPr>
        </p:nvSpPr>
        <p:spPr>
          <a:xfrm>
            <a:off x="533400" y="914400"/>
            <a:ext cx="8153400" cy="5410200"/>
          </a:xfrm>
        </p:spPr>
        <p:txBody>
          <a:bodyPr/>
          <a:lstStyle/>
          <a:p>
            <a:pPr marL="0" indent="0">
              <a:buNone/>
            </a:pPr>
            <a:r>
              <a:rPr lang="en-US" dirty="0" err="1" smtClean="0"/>
              <a:t>Djure</a:t>
            </a:r>
            <a:r>
              <a:rPr lang="en-US" dirty="0" smtClean="0"/>
              <a:t> </a:t>
            </a:r>
            <a:r>
              <a:rPr lang="en-US" dirty="0" err="1" smtClean="0"/>
              <a:t>Strugara</a:t>
            </a:r>
            <a:r>
              <a:rPr lang="en-US" dirty="0" smtClean="0"/>
              <a:t> 16                                       </a:t>
            </a:r>
            <a:endParaRPr lang="sr-Latn-RS" dirty="0" smtClean="0"/>
          </a:p>
          <a:p>
            <a:pPr marL="0" indent="0">
              <a:buNone/>
            </a:pPr>
            <a:r>
              <a:rPr lang="en-US" dirty="0" smtClean="0"/>
              <a:t>11300 Smederevo</a:t>
            </a:r>
            <a:endParaRPr lang="sr-Latn-RS" dirty="0" smtClean="0"/>
          </a:p>
          <a:p>
            <a:pPr marL="0" indent="0">
              <a:buNone/>
            </a:pPr>
            <a:r>
              <a:rPr lang="sr-Latn-RS" dirty="0" smtClean="0">
                <a:hlinkClick r:id="rId2"/>
              </a:rPr>
              <a:t>office</a:t>
            </a:r>
            <a:r>
              <a:rPr lang="en-US" dirty="0" smtClean="0">
                <a:hlinkClick r:id="rId2"/>
              </a:rPr>
              <a:t>@altech.rs</a:t>
            </a:r>
            <a:r>
              <a:rPr lang="en-US" dirty="0" smtClean="0"/>
              <a:t> </a:t>
            </a:r>
            <a:endParaRPr lang="sr-Latn-RS" dirty="0" smtClean="0"/>
          </a:p>
          <a:p>
            <a:pPr marL="0" indent="0">
              <a:buNone/>
            </a:pPr>
            <a:r>
              <a:rPr lang="sr-Latn-RS" dirty="0" smtClean="0">
                <a:hlinkClick r:id="rId3"/>
              </a:rPr>
              <a:t>officesd</a:t>
            </a:r>
            <a:r>
              <a:rPr lang="en-US" dirty="0" smtClean="0">
                <a:hlinkClick r:id="rId3"/>
              </a:rPr>
              <a:t>@altech.rs</a:t>
            </a:r>
            <a:endParaRPr lang="sr-Latn-RS" dirty="0" smtClean="0"/>
          </a:p>
          <a:p>
            <a:pPr marL="0" indent="0">
              <a:buNone/>
            </a:pPr>
            <a:r>
              <a:rPr lang="sr-Latn-RS" dirty="0" smtClean="0">
                <a:hlinkClick r:id="rId4"/>
              </a:rPr>
              <a:t>prodaja1</a:t>
            </a:r>
            <a:r>
              <a:rPr lang="en-US" dirty="0" smtClean="0">
                <a:hlinkClick r:id="rId4"/>
              </a:rPr>
              <a:t>@altech.rs</a:t>
            </a:r>
            <a:endParaRPr lang="en-US" dirty="0" smtClean="0"/>
          </a:p>
          <a:p>
            <a:pPr marL="0" indent="0">
              <a:buNone/>
            </a:pPr>
            <a:r>
              <a:rPr lang="en-US" dirty="0" smtClean="0"/>
              <a:t>+381606446490</a:t>
            </a:r>
          </a:p>
          <a:p>
            <a:pPr marL="0" indent="0">
              <a:buNone/>
            </a:pPr>
            <a:r>
              <a:rPr lang="en-US" dirty="0" smtClean="0"/>
              <a:t>+381668049920</a:t>
            </a:r>
            <a:endParaRPr lang="en-US" dirty="0"/>
          </a:p>
        </p:txBody>
      </p:sp>
      <p:pic>
        <p:nvPicPr>
          <p:cNvPr id="4" name="Picture 2" descr="C:\Users\ALTECH-50\Desktop\Altech\IMG_639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791" y="1143000"/>
            <a:ext cx="2930322" cy="521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931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90800"/>
            <a:ext cx="8458200" cy="838200"/>
          </a:xfrm>
        </p:spPr>
        <p:txBody>
          <a:bodyPr>
            <a:normAutofit fontScale="90000"/>
          </a:bodyPr>
          <a:lstStyle/>
          <a:p>
            <a:pPr fontAlgn="base"/>
            <a:r>
              <a:rPr lang="sr-Latn-RS" b="1" cap="all" dirty="0" smtClean="0">
                <a:hlinkClick r:id="rId2"/>
              </a:rPr>
              <a:t>           </a:t>
            </a:r>
            <a:br>
              <a:rPr lang="sr-Latn-RS" b="1" cap="all" dirty="0" smtClean="0">
                <a:hlinkClick r:id="rId2"/>
              </a:rPr>
            </a:br>
            <a:r>
              <a:rPr lang="sr-Latn-RS" b="1" cap="all" dirty="0">
                <a:hlinkClick r:id="rId2"/>
              </a:rPr>
              <a:t/>
            </a:r>
            <a:br>
              <a:rPr lang="sr-Latn-RS" b="1" cap="all" dirty="0">
                <a:hlinkClick r:id="rId2"/>
              </a:rPr>
            </a:br>
            <a:r>
              <a:rPr lang="sr-Latn-RS" b="1" cap="all" dirty="0" smtClean="0">
                <a:hlinkClick r:id="rId2"/>
              </a:rPr>
              <a:t>                       </a:t>
            </a:r>
            <a:r>
              <a:rPr lang="en-US" b="1" cap="all" dirty="0"/>
              <a:t/>
            </a:r>
            <a:br>
              <a:rPr lang="en-US" b="1" cap="all" dirty="0"/>
            </a:br>
            <a:r>
              <a:rPr lang="sr-Latn-RS" b="1" cap="all" dirty="0" smtClean="0"/>
              <a:t>                         </a:t>
            </a:r>
            <a:br>
              <a:rPr lang="sr-Latn-RS" b="1" cap="all" dirty="0" smtClean="0"/>
            </a:br>
            <a:r>
              <a:rPr lang="sr-Latn-RS" b="1" cap="all" dirty="0"/>
              <a:t/>
            </a:r>
            <a:br>
              <a:rPr lang="sr-Latn-RS" b="1" cap="all" dirty="0"/>
            </a:br>
            <a:r>
              <a:rPr lang="sr-Latn-RS" b="1" cap="all" dirty="0" smtClean="0"/>
              <a:t/>
            </a:r>
            <a:br>
              <a:rPr lang="sr-Latn-RS" b="1" cap="all" dirty="0" smtClean="0"/>
            </a:br>
            <a:r>
              <a:rPr lang="sr-Latn-RS" b="1" cap="all" dirty="0" smtClean="0"/>
              <a:t>                             </a:t>
            </a:r>
            <a:br>
              <a:rPr lang="sr-Latn-RS" b="1" cap="all" dirty="0" smtClean="0"/>
            </a:br>
            <a:r>
              <a:rPr lang="sr-Latn-RS" b="1" cap="all" dirty="0"/>
              <a:t/>
            </a:r>
            <a:br>
              <a:rPr lang="sr-Latn-RS" b="1" cap="all" dirty="0"/>
            </a:br>
            <a:r>
              <a:rPr lang="sr-Latn-RS" b="1" cap="all" dirty="0" smtClean="0"/>
              <a:t/>
            </a:r>
            <a:br>
              <a:rPr lang="sr-Latn-RS" b="1" cap="all" dirty="0" smtClean="0"/>
            </a:br>
            <a:r>
              <a:rPr lang="sr-Latn-RS" b="1" cap="all" dirty="0"/>
              <a:t> </a:t>
            </a:r>
            <a:r>
              <a:rPr lang="sr-Latn-RS" b="1" cap="all" dirty="0" smtClean="0"/>
              <a:t>                              </a:t>
            </a:r>
            <a:r>
              <a:rPr lang="sr-Latn-RS" b="1" cap="all" dirty="0"/>
              <a:t/>
            </a:r>
            <a:br>
              <a:rPr lang="sr-Latn-RS" b="1" cap="all" dirty="0"/>
            </a:br>
            <a:r>
              <a:rPr lang="sr-Latn-RS" b="1" cap="all" dirty="0" smtClean="0"/>
              <a:t/>
            </a:r>
            <a:br>
              <a:rPr lang="sr-Latn-RS" b="1" cap="all" dirty="0" smtClean="0"/>
            </a:br>
            <a:r>
              <a:rPr lang="en-US" sz="2800" dirty="0" smtClean="0"/>
              <a:t/>
            </a:r>
            <a:br>
              <a:rPr lang="en-US" sz="2800" dirty="0" smtClean="0"/>
            </a:br>
            <a:r>
              <a:rPr lang="sr-Latn-RS" sz="2800" dirty="0" smtClean="0"/>
              <a:t> </a:t>
            </a:r>
            <a:r>
              <a:rPr lang="sr-Latn-RS" sz="2800" dirty="0" smtClean="0">
                <a:solidFill>
                  <a:schemeClr val="accent1"/>
                </a:solidFill>
              </a:rPr>
              <a:t/>
            </a:r>
            <a:br>
              <a:rPr lang="sr-Latn-RS" sz="2800" dirty="0" smtClean="0">
                <a:solidFill>
                  <a:schemeClr val="accent1"/>
                </a:solidFill>
              </a:rPr>
            </a:br>
            <a:endParaRPr lang="en-US" sz="2800" dirty="0">
              <a:solidFill>
                <a:schemeClr val="accent1"/>
              </a:solidFill>
            </a:endParaRPr>
          </a:p>
        </p:txBody>
      </p:sp>
      <p:sp>
        <p:nvSpPr>
          <p:cNvPr id="3" name="Content Placeholder 2"/>
          <p:cNvSpPr>
            <a:spLocks noGrp="1"/>
          </p:cNvSpPr>
          <p:nvPr>
            <p:ph idx="1"/>
          </p:nvPr>
        </p:nvSpPr>
        <p:spPr>
          <a:xfrm>
            <a:off x="381000" y="5791200"/>
            <a:ext cx="8305800" cy="1066800"/>
          </a:xfrm>
        </p:spPr>
        <p:txBody>
          <a:bodyPr>
            <a:normAutofit fontScale="25000" lnSpcReduction="20000"/>
          </a:bodyPr>
          <a:lstStyle/>
          <a:p>
            <a:pPr marL="0" indent="0" fontAlgn="base">
              <a:buNone/>
            </a:pPr>
            <a:r>
              <a:rPr lang="sr-Latn-RS" sz="800" dirty="0"/>
              <a:t> </a:t>
            </a:r>
            <a:r>
              <a:rPr lang="sr-Latn-RS" sz="800" dirty="0" smtClean="0"/>
              <a:t>                                                                                    </a:t>
            </a:r>
            <a:endParaRPr lang="en-US" sz="10000" dirty="0" smtClean="0">
              <a:solidFill>
                <a:schemeClr val="accent1"/>
              </a:solidFill>
              <a:latin typeface="+mj-lt"/>
            </a:endParaRPr>
          </a:p>
          <a:p>
            <a:pPr fontAlgn="base"/>
            <a:endParaRPr lang="sr-Latn-RS" dirty="0" smtClean="0"/>
          </a:p>
          <a:p>
            <a:pPr fontAlgn="base"/>
            <a:endParaRPr lang="sr-Latn-RS" dirty="0"/>
          </a:p>
          <a:p>
            <a:pPr fontAlgn="base"/>
            <a:endParaRPr lang="sr-Latn-RS" dirty="0" smtClean="0"/>
          </a:p>
          <a:p>
            <a:pPr fontAlgn="base"/>
            <a:endParaRPr lang="sr-Latn-RS" dirty="0"/>
          </a:p>
          <a:p>
            <a:pPr fontAlgn="base"/>
            <a:endParaRPr lang="sr-Latn-RS" dirty="0" smtClean="0"/>
          </a:p>
          <a:p>
            <a:pPr fontAlgn="base"/>
            <a:endParaRPr lang="sr-Latn-RS" dirty="0"/>
          </a:p>
          <a:p>
            <a:pPr fontAlgn="base"/>
            <a:endParaRPr lang="sr-Latn-RS" dirty="0" smtClean="0"/>
          </a:p>
          <a:p>
            <a:pPr fontAlgn="base"/>
            <a:endParaRPr lang="sr-Latn-RS" dirty="0"/>
          </a:p>
          <a:p>
            <a:pPr fontAlgn="base"/>
            <a:endParaRPr lang="sr-Latn-RS" dirty="0" smtClean="0"/>
          </a:p>
          <a:p>
            <a:pPr marL="0" indent="0" fontAlgn="base">
              <a:buNone/>
            </a:pPr>
            <a:endParaRPr lang="sr-Latn-RS" sz="7700" dirty="0" smtClean="0"/>
          </a:p>
          <a:p>
            <a:pPr marL="0" indent="0" fontAlgn="base">
              <a:buNone/>
            </a:pPr>
            <a:r>
              <a:rPr lang="en-US" sz="7700" dirty="0" err="1" smtClean="0"/>
              <a:t>Enerpac</a:t>
            </a:r>
            <a:r>
              <a:rPr lang="en-US" sz="7700" dirty="0" smtClean="0"/>
              <a:t> </a:t>
            </a:r>
            <a:r>
              <a:rPr lang="en-US" sz="7700" dirty="0"/>
              <a:t>is a global market leader in the production of high-pressure hydraulic tools as well as precision heavy-duty positioning systems</a:t>
            </a:r>
          </a:p>
          <a:p>
            <a:pPr marL="0" indent="0">
              <a:buNone/>
            </a:pPr>
            <a:endParaRPr lang="en-US" sz="77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192" y="1491396"/>
            <a:ext cx="3124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192" y="4078915"/>
            <a:ext cx="3124200" cy="219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ALTECH-50\Desktop\ALTEC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2024" y="1470188"/>
            <a:ext cx="2194560" cy="59290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LTECH-50\Desktop\ALTEC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2128" y="4072819"/>
            <a:ext cx="2194560" cy="5929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2344" y="3847062"/>
            <a:ext cx="12065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2344" y="4953000"/>
            <a:ext cx="12065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C:\Users\ALTECH-50\Desktop\Bosch_distributer-removebg-preview.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77399" y="1295400"/>
            <a:ext cx="1056390" cy="118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672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a:t> </a:t>
            </a:r>
            <a:endParaRPr lang="en-US" dirty="0"/>
          </a:p>
        </p:txBody>
      </p:sp>
      <p:sp>
        <p:nvSpPr>
          <p:cNvPr id="3" name="Content Placeholder 2"/>
          <p:cNvSpPr>
            <a:spLocks noGrp="1"/>
          </p:cNvSpPr>
          <p:nvPr>
            <p:ph idx="1"/>
          </p:nvPr>
        </p:nvSpPr>
        <p:spPr/>
        <p:txBody>
          <a:bodyPr>
            <a:normAutofit lnSpcReduction="10000"/>
          </a:bodyPr>
          <a:lstStyle/>
          <a:p>
            <a:r>
              <a:rPr lang="sr-Latn-RS" dirty="0" smtClean="0"/>
              <a:t>Altech is </a:t>
            </a:r>
            <a:r>
              <a:rPr lang="en-US" dirty="0" smtClean="0"/>
              <a:t>Bosch </a:t>
            </a:r>
            <a:r>
              <a:rPr lang="en-US" dirty="0"/>
              <a:t>Rexroth distributors since </a:t>
            </a:r>
            <a:r>
              <a:rPr lang="en-US" dirty="0" smtClean="0"/>
              <a:t>20</a:t>
            </a:r>
            <a:r>
              <a:rPr lang="sr-Latn-RS" dirty="0" smtClean="0"/>
              <a:t>21.</a:t>
            </a:r>
            <a:endParaRPr lang="sr-Latn-RS" dirty="0"/>
          </a:p>
          <a:p>
            <a:pPr marL="0" indent="0">
              <a:buNone/>
            </a:pPr>
            <a:r>
              <a:rPr lang="sr-Latn-RS" dirty="0" smtClean="0"/>
              <a:t>Bosh Rexroth is </a:t>
            </a:r>
            <a:r>
              <a:rPr lang="en-US" dirty="0" smtClean="0"/>
              <a:t>global </a:t>
            </a:r>
            <a:r>
              <a:rPr lang="en-US" dirty="0"/>
              <a:t>leader in drive and </a:t>
            </a:r>
            <a:r>
              <a:rPr lang="en-US" dirty="0" smtClean="0"/>
              <a:t>control</a:t>
            </a:r>
            <a:r>
              <a:rPr lang="sr-Latn-RS" dirty="0" smtClean="0"/>
              <a:t> </a:t>
            </a:r>
            <a:r>
              <a:rPr lang="en-US" dirty="0" smtClean="0"/>
              <a:t>technologies</a:t>
            </a:r>
            <a:r>
              <a:rPr lang="en-US" dirty="0"/>
              <a:t>, providing industrial and mobile automation solutions through hydraulics, electric drives, and other technologies</a:t>
            </a:r>
            <a:r>
              <a:rPr lang="en-US" dirty="0" smtClean="0">
                <a:solidFill>
                  <a:srgbClr val="0A0A0A"/>
                </a:solidFill>
                <a:latin typeface="Google Sans"/>
              </a:rPr>
              <a:t>.</a:t>
            </a:r>
            <a:endParaRPr lang="sr-Latn-RS" dirty="0" smtClean="0">
              <a:solidFill>
                <a:srgbClr val="0A0A0A"/>
              </a:solidFill>
              <a:latin typeface="Google Sans"/>
            </a:endParaRPr>
          </a:p>
          <a:p>
            <a:r>
              <a:rPr lang="sr-Latn-RS" dirty="0" smtClean="0">
                <a:solidFill>
                  <a:srgbClr val="0A0A0A"/>
                </a:solidFill>
                <a:latin typeface="Constantia" panose="02030602050306030303" pitchFamily="18" charset="0"/>
              </a:rPr>
              <a:t>Bosh Rexroth in </a:t>
            </a:r>
            <a:r>
              <a:rPr lang="en-US" dirty="0" smtClean="0">
                <a:solidFill>
                  <a:srgbClr val="0A0A0A"/>
                </a:solidFill>
                <a:latin typeface="Constantia" panose="02030602050306030303" pitchFamily="18" charset="0"/>
              </a:rPr>
              <a:t>Industrial Hydraulics</a:t>
            </a:r>
            <a:r>
              <a:rPr lang="sr-Latn-RS" dirty="0" smtClean="0">
                <a:solidFill>
                  <a:srgbClr val="0A0A0A"/>
                </a:solidFill>
                <a:latin typeface="Constantia" panose="02030602050306030303" pitchFamily="18" charset="0"/>
              </a:rPr>
              <a:t> </a:t>
            </a:r>
          </a:p>
          <a:p>
            <a:pPr marL="0" indent="0">
              <a:buNone/>
            </a:pPr>
            <a:r>
              <a:rPr lang="sr-Latn-RS" dirty="0" smtClean="0">
                <a:solidFill>
                  <a:srgbClr val="0A0A0A"/>
                </a:solidFill>
                <a:latin typeface="Constantia" panose="02030602050306030303" pitchFamily="18" charset="0"/>
              </a:rPr>
              <a:t>Bosh Rexroth offer n</a:t>
            </a:r>
            <a:r>
              <a:rPr lang="en-US" dirty="0" err="1" smtClean="0">
                <a:solidFill>
                  <a:srgbClr val="0A0A0A"/>
                </a:solidFill>
                <a:latin typeface="Constantia" panose="02030602050306030303" pitchFamily="18" charset="0"/>
              </a:rPr>
              <a:t>ext</a:t>
            </a:r>
            <a:r>
              <a:rPr lang="en-US" dirty="0" smtClean="0">
                <a:solidFill>
                  <a:srgbClr val="0A0A0A"/>
                </a:solidFill>
                <a:latin typeface="Constantia" panose="02030602050306030303" pitchFamily="18" charset="0"/>
              </a:rPr>
              <a:t> </a:t>
            </a:r>
            <a:r>
              <a:rPr lang="en-US" dirty="0">
                <a:solidFill>
                  <a:srgbClr val="0A0A0A"/>
                </a:solidFill>
                <a:latin typeface="Constantia" panose="02030602050306030303" pitchFamily="18" charset="0"/>
              </a:rPr>
              <a:t>generation hydraulic </a:t>
            </a:r>
            <a:r>
              <a:rPr lang="en-US" dirty="0" smtClean="0">
                <a:solidFill>
                  <a:srgbClr val="0A0A0A"/>
                </a:solidFill>
                <a:latin typeface="Constantia" panose="02030602050306030303" pitchFamily="18" charset="0"/>
              </a:rPr>
              <a:t>thinking. The latest</a:t>
            </a:r>
            <a:r>
              <a:rPr lang="sr-Latn-RS" dirty="0" smtClean="0">
                <a:solidFill>
                  <a:srgbClr val="0A0A0A"/>
                </a:solidFill>
                <a:latin typeface="Constantia" panose="02030602050306030303" pitchFamily="18" charset="0"/>
              </a:rPr>
              <a:t> </a:t>
            </a:r>
            <a:r>
              <a:rPr lang="en-US" dirty="0" smtClean="0">
                <a:solidFill>
                  <a:srgbClr val="0A0A0A"/>
                </a:solidFill>
                <a:latin typeface="Constantia" panose="02030602050306030303" pitchFamily="18" charset="0"/>
              </a:rPr>
              <a:t>connected </a:t>
            </a:r>
            <a:r>
              <a:rPr lang="en-US" dirty="0">
                <a:solidFill>
                  <a:srgbClr val="0A0A0A"/>
                </a:solidFill>
                <a:latin typeface="Constantia" panose="02030602050306030303" pitchFamily="18" charset="0"/>
              </a:rPr>
              <a:t>solutions that leverage hydraulic power, while saving space and energy. Allowing new benchmarks to be set for performance, functionality and system lifetime.</a:t>
            </a:r>
            <a:endParaRPr lang="sr-Latn-RS" dirty="0">
              <a:solidFill>
                <a:srgbClr val="0A0A0A"/>
              </a:solidFill>
              <a:latin typeface="Constantia" panose="02030602050306030303" pitchFamily="18" charset="0"/>
            </a:endParaRPr>
          </a:p>
          <a:p>
            <a:endParaRPr lang="en-US" dirty="0">
              <a:solidFill>
                <a:srgbClr val="0A0A0A"/>
              </a:solidFill>
              <a:latin typeface="Constantia" panose="02030602050306030303" pitchFamily="18" charset="0"/>
            </a:endParaRPr>
          </a:p>
          <a:p>
            <a:endParaRPr lang="en-US" dirty="0"/>
          </a:p>
        </p:txBody>
      </p:sp>
      <p:pic>
        <p:nvPicPr>
          <p:cNvPr id="3074" name="Picture 2" descr="C:\Users\ALTECH-50\Desktop\Altech\Bosh Rexroth\Rexrot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LTECH-50\Desktop\Altech\Bosh Rexroth\Hts_Bosh-Rexroth_Cilindri-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8008" y="391668"/>
            <a:ext cx="2438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47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685800" indent="-685800">
              <a:buFont typeface="Arial" panose="020B0604020202020204" pitchFamily="34" charset="0"/>
              <a:buChar char="•"/>
            </a:pPr>
            <a:r>
              <a:rPr lang="sr-Latn-RS" dirty="0" smtClean="0"/>
              <a:t> </a:t>
            </a:r>
            <a:endParaRPr lang="en-US" dirty="0"/>
          </a:p>
        </p:txBody>
      </p:sp>
      <p:pic>
        <p:nvPicPr>
          <p:cNvPr id="4098" name="Picture 2" descr="C:\Users\ALTECH-50\Desktop\Altech\IMG_698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0480" y="1249680"/>
            <a:ext cx="3291840" cy="24688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000" y="838200"/>
            <a:ext cx="4572000" cy="1692771"/>
          </a:xfrm>
          <a:prstGeom prst="rect">
            <a:avLst/>
          </a:prstGeom>
        </p:spPr>
        <p:txBody>
          <a:bodyPr>
            <a:spAutoFit/>
          </a:bodyPr>
          <a:lstStyle/>
          <a:p>
            <a:pPr marL="274320" lvl="0" indent="-274320">
              <a:spcBef>
                <a:spcPct val="20000"/>
              </a:spcBef>
              <a:buClr>
                <a:srgbClr val="0BD0D9"/>
              </a:buClr>
              <a:buSzPct val="95000"/>
              <a:buFont typeface="Wingdings 2"/>
              <a:buChar char=""/>
            </a:pPr>
            <a:r>
              <a:rPr lang="sr-Latn-RS" sz="2600" dirty="0" smtClean="0">
                <a:solidFill>
                  <a:prstClr val="black"/>
                </a:solidFill>
              </a:rPr>
              <a:t>Altech owns </a:t>
            </a:r>
            <a:r>
              <a:rPr lang="en-US" sz="2600" dirty="0">
                <a:solidFill>
                  <a:prstClr val="black"/>
                </a:solidFill>
              </a:rPr>
              <a:t>Bosch </a:t>
            </a:r>
            <a:r>
              <a:rPr lang="en-US" sz="2600" dirty="0" smtClean="0">
                <a:solidFill>
                  <a:prstClr val="black"/>
                </a:solidFill>
              </a:rPr>
              <a:t>Rexroth</a:t>
            </a:r>
            <a:r>
              <a:rPr lang="sr-Latn-RS" sz="2600" dirty="0" smtClean="0">
                <a:solidFill>
                  <a:prstClr val="black"/>
                </a:solidFill>
              </a:rPr>
              <a:t> </a:t>
            </a:r>
            <a:r>
              <a:rPr lang="en-US" sz="2600" dirty="0" smtClean="0">
                <a:solidFill>
                  <a:prstClr val="black"/>
                </a:solidFill>
              </a:rPr>
              <a:t>aggregate</a:t>
            </a:r>
            <a:r>
              <a:rPr lang="sr-Latn-RS" sz="2600" dirty="0">
                <a:solidFill>
                  <a:prstClr val="black"/>
                </a:solidFill>
              </a:rPr>
              <a:t> </a:t>
            </a:r>
            <a:r>
              <a:rPr lang="en-US" sz="2600" dirty="0" smtClean="0"/>
              <a:t>for testing </a:t>
            </a:r>
            <a:r>
              <a:rPr lang="en-US" sz="2600" dirty="0"/>
              <a:t>hydraulic cylinders under pressure</a:t>
            </a:r>
          </a:p>
        </p:txBody>
      </p:sp>
      <p:pic>
        <p:nvPicPr>
          <p:cNvPr id="4101" name="Picture 5" descr="C:\Users\ALTECH-50\Desktop\Altech\Bosh Rexroth\H. pum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720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ALTECH-50\Desktop\Altech\Bosh Rexroth\Cilindr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790313"/>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ALTECH-50\Desktop\Altech\Bosh Rexroth\Pump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790313"/>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ALTECH-50\Desktop\Altech\Polje 1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5536" y="2000250"/>
            <a:ext cx="2019300" cy="226695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C:\Users\ALTECH-50\Desktop\Altech\Polje 10-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6912" y="2509075"/>
            <a:ext cx="2981325" cy="153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11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 </a:t>
            </a:r>
            <a:endParaRPr lang="en-US" dirty="0"/>
          </a:p>
        </p:txBody>
      </p:sp>
      <p:pic>
        <p:nvPicPr>
          <p:cNvPr id="5123" name="Picture 3" descr="C:\Users\ALTECH-50\Desktop\Altech\Enerpac\Enerpac too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8600"/>
            <a:ext cx="2926080" cy="14630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 y="1600200"/>
            <a:ext cx="8458200" cy="5324535"/>
          </a:xfrm>
          <a:prstGeom prst="rect">
            <a:avLst/>
          </a:prstGeom>
        </p:spPr>
        <p:txBody>
          <a:bodyPr wrap="square">
            <a:spAutoFit/>
          </a:bodyPr>
          <a:lstStyle/>
          <a:p>
            <a:pPr marL="274320" lvl="0" indent="-274320">
              <a:spcBef>
                <a:spcPct val="20000"/>
              </a:spcBef>
              <a:buClr>
                <a:srgbClr val="0BD0D9"/>
              </a:buClr>
              <a:buSzPct val="95000"/>
              <a:buFont typeface="Wingdings 2"/>
              <a:buChar char=""/>
            </a:pPr>
            <a:r>
              <a:rPr lang="sr-Latn-RS" sz="2600" dirty="0" smtClean="0">
                <a:solidFill>
                  <a:prstClr val="black"/>
                </a:solidFill>
              </a:rPr>
              <a:t>Altech is Enerpac</a:t>
            </a:r>
            <a:r>
              <a:rPr lang="en-US" sz="2600" dirty="0" smtClean="0">
                <a:solidFill>
                  <a:prstClr val="black"/>
                </a:solidFill>
              </a:rPr>
              <a:t> </a:t>
            </a:r>
            <a:r>
              <a:rPr lang="en-US" sz="2600" dirty="0">
                <a:solidFill>
                  <a:prstClr val="black"/>
                </a:solidFill>
              </a:rPr>
              <a:t>distributors since </a:t>
            </a:r>
            <a:r>
              <a:rPr lang="en-US" sz="2600" dirty="0" smtClean="0">
                <a:solidFill>
                  <a:prstClr val="black"/>
                </a:solidFill>
              </a:rPr>
              <a:t>20</a:t>
            </a:r>
            <a:r>
              <a:rPr lang="sr-Latn-RS" sz="2600" dirty="0" smtClean="0">
                <a:solidFill>
                  <a:prstClr val="black"/>
                </a:solidFill>
              </a:rPr>
              <a:t>16.</a:t>
            </a:r>
            <a:r>
              <a:rPr lang="en-US" sz="2600" dirty="0">
                <a:solidFill>
                  <a:prstClr val="black"/>
                </a:solidFill>
              </a:rPr>
              <a:t> </a:t>
            </a:r>
            <a:endParaRPr lang="sr-Latn-RS" sz="2600" dirty="0">
              <a:solidFill>
                <a:prstClr val="black"/>
              </a:solidFill>
            </a:endParaRPr>
          </a:p>
          <a:p>
            <a:pPr marL="274320" lvl="0" indent="-274320">
              <a:spcBef>
                <a:spcPct val="20000"/>
              </a:spcBef>
              <a:buClr>
                <a:srgbClr val="0BD0D9"/>
              </a:buClr>
              <a:buSzPct val="95000"/>
              <a:buFont typeface="Wingdings 2"/>
              <a:buChar char=""/>
            </a:pPr>
            <a:r>
              <a:rPr lang="en-US" sz="2600" dirty="0" err="1" smtClean="0">
                <a:solidFill>
                  <a:prstClr val="black"/>
                </a:solidFill>
              </a:rPr>
              <a:t>Enerpac</a:t>
            </a:r>
            <a:r>
              <a:rPr lang="en-US" sz="2600" dirty="0" smtClean="0">
                <a:solidFill>
                  <a:prstClr val="black"/>
                </a:solidFill>
              </a:rPr>
              <a:t> </a:t>
            </a:r>
            <a:r>
              <a:rPr lang="en-US" sz="2600" dirty="0">
                <a:solidFill>
                  <a:prstClr val="black"/>
                </a:solidFill>
              </a:rPr>
              <a:t>is a leading supplier of high pressure hydraulic solutions with a broad product line, local expertise and worldwide distribution </a:t>
            </a:r>
            <a:r>
              <a:rPr lang="en-US" sz="2600" dirty="0" smtClean="0">
                <a:solidFill>
                  <a:prstClr val="black"/>
                </a:solidFill>
              </a:rPr>
              <a:t>network.</a:t>
            </a:r>
            <a:endParaRPr lang="sr-Latn-RS" sz="2600" dirty="0" smtClean="0">
              <a:solidFill>
                <a:prstClr val="black"/>
              </a:solidFill>
            </a:endParaRPr>
          </a:p>
          <a:p>
            <a:pPr marL="274320" lvl="0" indent="-274320">
              <a:spcBef>
                <a:spcPct val="20000"/>
              </a:spcBef>
              <a:buClr>
                <a:srgbClr val="0BD0D9"/>
              </a:buClr>
              <a:buSzPct val="95000"/>
              <a:buFont typeface="Wingdings 2"/>
              <a:buChar char=""/>
            </a:pPr>
            <a:r>
              <a:rPr lang="en-US" sz="2600" dirty="0" err="1" smtClean="0">
                <a:solidFill>
                  <a:prstClr val="black"/>
                </a:solidFill>
              </a:rPr>
              <a:t>Enerpac</a:t>
            </a:r>
            <a:r>
              <a:rPr lang="en-US" sz="2600" dirty="0" smtClean="0">
                <a:solidFill>
                  <a:prstClr val="black"/>
                </a:solidFill>
              </a:rPr>
              <a:t> </a:t>
            </a:r>
            <a:r>
              <a:rPr lang="en-US" sz="2600" dirty="0">
                <a:solidFill>
                  <a:prstClr val="black"/>
                </a:solidFill>
              </a:rPr>
              <a:t>manufactures high quality tools and solutions with a proven track record of more than 50 years of reliability in a wide range of </a:t>
            </a:r>
            <a:r>
              <a:rPr lang="en-US" sz="2600" dirty="0" smtClean="0">
                <a:solidFill>
                  <a:prstClr val="black"/>
                </a:solidFill>
              </a:rPr>
              <a:t>markets.</a:t>
            </a:r>
            <a:r>
              <a:rPr lang="en-US" sz="2800" dirty="0"/>
              <a:t> </a:t>
            </a:r>
            <a:endParaRPr lang="sr-Latn-RS" sz="2800" dirty="0" smtClean="0"/>
          </a:p>
          <a:p>
            <a:pPr marL="274320" lvl="0" indent="-274320">
              <a:spcBef>
                <a:spcPct val="20000"/>
              </a:spcBef>
              <a:buClr>
                <a:srgbClr val="0BD0D9"/>
              </a:buClr>
              <a:buSzPct val="95000"/>
              <a:buFont typeface="Wingdings 2"/>
              <a:buChar char=""/>
            </a:pPr>
            <a:r>
              <a:rPr lang="en-US" sz="2600" dirty="0" smtClean="0"/>
              <a:t>Focused </a:t>
            </a:r>
            <a:r>
              <a:rPr lang="en-US" sz="2600" dirty="0"/>
              <a:t>on the high pressure hydraulic tool markets. </a:t>
            </a:r>
            <a:endParaRPr lang="sr-Latn-RS" sz="2600" dirty="0" smtClean="0"/>
          </a:p>
          <a:p>
            <a:pPr marL="274320" lvl="0" indent="-274320">
              <a:spcBef>
                <a:spcPct val="20000"/>
              </a:spcBef>
              <a:buClr>
                <a:srgbClr val="0BD0D9"/>
              </a:buClr>
              <a:buSzPct val="95000"/>
              <a:buFont typeface="Wingdings 2"/>
              <a:buChar char=""/>
            </a:pPr>
            <a:r>
              <a:rPr lang="en-US" sz="2600" dirty="0" smtClean="0"/>
              <a:t>Innovative </a:t>
            </a:r>
            <a:r>
              <a:rPr lang="en-US" sz="2600" dirty="0"/>
              <a:t>products and efficient solutions for practically all industrial applications. A comprehensive range of tools and </a:t>
            </a:r>
            <a:r>
              <a:rPr lang="en-US" sz="2600" dirty="0" smtClean="0"/>
              <a:t>systems</a:t>
            </a:r>
            <a:r>
              <a:rPr lang="sr-Latn-RS" sz="2600" dirty="0" smtClean="0">
                <a:solidFill>
                  <a:prstClr val="black"/>
                </a:solidFill>
              </a:rPr>
              <a:t>.</a:t>
            </a:r>
          </a:p>
          <a:p>
            <a:pPr marL="274320" lvl="0" indent="-274320">
              <a:spcBef>
                <a:spcPct val="20000"/>
              </a:spcBef>
              <a:buClr>
                <a:srgbClr val="0BD0D9"/>
              </a:buClr>
              <a:buSzPct val="95000"/>
              <a:buFont typeface="Wingdings 2"/>
              <a:buChar char=""/>
            </a:pPr>
            <a:endParaRPr lang="sr-Latn-RS" sz="2600" dirty="0">
              <a:solidFill>
                <a:prstClr val="black"/>
              </a:solidFill>
            </a:endParaRPr>
          </a:p>
        </p:txBody>
      </p:sp>
      <p:sp>
        <p:nvSpPr>
          <p:cNvPr id="3" name="Content Placeholder 2"/>
          <p:cNvSpPr>
            <a:spLocks noGrp="1"/>
          </p:cNvSpPr>
          <p:nvPr>
            <p:ph idx="1"/>
          </p:nvPr>
        </p:nvSpPr>
        <p:spPr>
          <a:xfrm>
            <a:off x="304800" y="1743075"/>
            <a:ext cx="8382000" cy="4581525"/>
          </a:xfrm>
        </p:spPr>
        <p:txBody>
          <a:bodyPr/>
          <a:lstStyle/>
          <a:p>
            <a:pPr marL="0" indent="0">
              <a:buNone/>
            </a:pPr>
            <a:r>
              <a:rPr lang="sr-Latn-RS" dirty="0" smtClean="0"/>
              <a:t> </a:t>
            </a:r>
            <a:endParaRPr lang="en-US" dirty="0"/>
          </a:p>
        </p:txBody>
      </p:sp>
      <p:pic>
        <p:nvPicPr>
          <p:cNvPr id="1026" name="Picture 2" descr="C:\Users\ALTECH-50\Desktop\Altech\Polje 1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56032"/>
            <a:ext cx="2511848"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163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dirty="0" smtClean="0"/>
              <a:t> </a:t>
            </a:r>
            <a:endParaRPr lang="en-US" dirty="0"/>
          </a:p>
        </p:txBody>
      </p:sp>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217825"/>
            <a:ext cx="2950869" cy="201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44773" y="260484"/>
            <a:ext cx="2590800" cy="400110"/>
          </a:xfrm>
          <a:prstGeom prst="rect">
            <a:avLst/>
          </a:prstGeom>
        </p:spPr>
        <p:txBody>
          <a:bodyPr wrap="square">
            <a:spAutoFit/>
          </a:bodyPr>
          <a:lstStyle/>
          <a:p>
            <a:r>
              <a:rPr lang="en-US" sz="2000" dirty="0" smtClean="0"/>
              <a:t>Industrial Tools</a:t>
            </a:r>
            <a:endParaRPr lang="en-US" sz="2000" dirty="0"/>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342275"/>
            <a:ext cx="277921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278548" y="2140809"/>
            <a:ext cx="2093843" cy="400110"/>
          </a:xfrm>
          <a:prstGeom prst="rect">
            <a:avLst/>
          </a:prstGeom>
        </p:spPr>
        <p:txBody>
          <a:bodyPr wrap="none">
            <a:spAutoFit/>
          </a:bodyPr>
          <a:lstStyle/>
          <a:p>
            <a:r>
              <a:rPr lang="en-US" sz="2000" dirty="0"/>
              <a:t>Bolting Solutions</a:t>
            </a:r>
          </a:p>
        </p:txBody>
      </p:sp>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114800"/>
            <a:ext cx="341586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301830" y="3986409"/>
            <a:ext cx="2214517" cy="369332"/>
          </a:xfrm>
          <a:prstGeom prst="rect">
            <a:avLst/>
          </a:prstGeom>
        </p:spPr>
        <p:txBody>
          <a:bodyPr wrap="none">
            <a:spAutoFit/>
          </a:bodyPr>
          <a:lstStyle/>
          <a:p>
            <a:r>
              <a:rPr lang="en-US" dirty="0"/>
              <a:t>Integrated Solutions</a:t>
            </a:r>
          </a:p>
        </p:txBody>
      </p:sp>
      <p:sp>
        <p:nvSpPr>
          <p:cNvPr id="3" name="Rectangle 2"/>
          <p:cNvSpPr/>
          <p:nvPr/>
        </p:nvSpPr>
        <p:spPr>
          <a:xfrm>
            <a:off x="4114800" y="660594"/>
            <a:ext cx="4572000" cy="923330"/>
          </a:xfrm>
          <a:prstGeom prst="rect">
            <a:avLst/>
          </a:prstGeom>
        </p:spPr>
        <p:txBody>
          <a:bodyPr>
            <a:spAutoFit/>
          </a:bodyPr>
          <a:lstStyle/>
          <a:p>
            <a:r>
              <a:rPr lang="sr-Latn-RS" dirty="0" smtClean="0"/>
              <a:t>Enerpac </a:t>
            </a:r>
            <a:r>
              <a:rPr lang="en-US" dirty="0" smtClean="0"/>
              <a:t>tools </a:t>
            </a:r>
            <a:r>
              <a:rPr lang="en-US" dirty="0"/>
              <a:t>and solutions are used in a wide range of industrial markets and in a wide range of applications.</a:t>
            </a:r>
          </a:p>
        </p:txBody>
      </p:sp>
      <p:sp>
        <p:nvSpPr>
          <p:cNvPr id="7" name="Rectangle 6"/>
          <p:cNvSpPr/>
          <p:nvPr/>
        </p:nvSpPr>
        <p:spPr>
          <a:xfrm>
            <a:off x="4144773" y="2537871"/>
            <a:ext cx="4572000" cy="1200329"/>
          </a:xfrm>
          <a:prstGeom prst="rect">
            <a:avLst/>
          </a:prstGeom>
        </p:spPr>
        <p:txBody>
          <a:bodyPr>
            <a:spAutoFit/>
          </a:bodyPr>
          <a:lstStyle/>
          <a:p>
            <a:r>
              <a:rPr lang="en-US" dirty="0" err="1"/>
              <a:t>Enerpac</a:t>
            </a:r>
            <a:r>
              <a:rPr lang="en-US" dirty="0"/>
              <a:t> bolting tools take care of the complete bolting workflow ensuring joint integrity in a variety of applications across the industry.</a:t>
            </a:r>
          </a:p>
        </p:txBody>
      </p:sp>
      <p:sp>
        <p:nvSpPr>
          <p:cNvPr id="8" name="Rectangle 7"/>
          <p:cNvSpPr/>
          <p:nvPr/>
        </p:nvSpPr>
        <p:spPr>
          <a:xfrm>
            <a:off x="4144773" y="4419600"/>
            <a:ext cx="4572000" cy="2308324"/>
          </a:xfrm>
          <a:prstGeom prst="rect">
            <a:avLst/>
          </a:prstGeom>
        </p:spPr>
        <p:txBody>
          <a:bodyPr>
            <a:spAutoFit/>
          </a:bodyPr>
          <a:lstStyle/>
          <a:p>
            <a:r>
              <a:rPr lang="en-US" dirty="0" err="1"/>
              <a:t>Enerpac</a:t>
            </a:r>
            <a:r>
              <a:rPr lang="en-US" dirty="0"/>
              <a:t> Integrated Solutions provides customers with customized solutions, combining hydraulics, steel fabrication and electronic control technology with engineering and application knowledge. This results in innovative hydraulic systems for controlled movement and precise positioning of (heavy) structures.</a:t>
            </a:r>
          </a:p>
        </p:txBody>
      </p:sp>
    </p:spTree>
    <p:extLst>
      <p:ext uri="{BB962C8B-B14F-4D97-AF65-F5344CB8AC3E}">
        <p14:creationId xmlns:p14="http://schemas.microsoft.com/office/powerpoint/2010/main" val="3187268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descr="IMG_233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475" y="4151313"/>
            <a:ext cx="1965325"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16"/>
          <p:cNvSpPr txBox="1">
            <a:spLocks noChangeArrowheads="1"/>
          </p:cNvSpPr>
          <p:nvPr/>
        </p:nvSpPr>
        <p:spPr bwMode="auto">
          <a:xfrm>
            <a:off x="4643438" y="5724525"/>
            <a:ext cx="1936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pitchFamily="34"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pitchFamily="34"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9pPr>
          </a:lstStyle>
          <a:p>
            <a:pPr algn="ctr" fontAlgn="base">
              <a:spcBef>
                <a:spcPct val="0"/>
              </a:spcBef>
              <a:spcAft>
                <a:spcPct val="0"/>
              </a:spcAft>
              <a:buFontTx/>
              <a:buNone/>
            </a:pPr>
            <a:r>
              <a:rPr lang="en-US" altLang="en-US" sz="2000" b="1" dirty="0" smtClean="0">
                <a:solidFill>
                  <a:schemeClr val="tx2"/>
                </a:solidFill>
                <a:latin typeface="Constantia" panose="02030602050306030303" pitchFamily="18" charset="0"/>
                <a:ea typeface="ヒラギノ角ゴ Pro W3"/>
                <a:cs typeface="ヒラギノ角ゴ Pro W3"/>
              </a:rPr>
              <a:t>Clamping</a:t>
            </a:r>
            <a:endParaRPr lang="en-US" altLang="en-US" sz="2000" dirty="0" smtClean="0">
              <a:solidFill>
                <a:schemeClr val="tx2"/>
              </a:solidFill>
              <a:latin typeface="Constantia" panose="02030602050306030303" pitchFamily="18" charset="0"/>
              <a:ea typeface="ヒラギノ角ゴ Pro W3"/>
              <a:cs typeface="ヒラギノ角ゴ Pro W3"/>
            </a:endParaRPr>
          </a:p>
        </p:txBody>
      </p:sp>
      <p:sp>
        <p:nvSpPr>
          <p:cNvPr id="46084" name="TextBox 16"/>
          <p:cNvSpPr txBox="1">
            <a:spLocks noChangeArrowheads="1"/>
          </p:cNvSpPr>
          <p:nvPr/>
        </p:nvSpPr>
        <p:spPr bwMode="auto">
          <a:xfrm>
            <a:off x="4643438" y="3059113"/>
            <a:ext cx="19446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pitchFamily="34"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pitchFamily="34"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9pPr>
          </a:lstStyle>
          <a:p>
            <a:pPr algn="ctr" fontAlgn="base">
              <a:spcBef>
                <a:spcPct val="0"/>
              </a:spcBef>
              <a:spcAft>
                <a:spcPct val="0"/>
              </a:spcAft>
              <a:buFontTx/>
              <a:buNone/>
            </a:pPr>
            <a:r>
              <a:rPr lang="en-US" altLang="en-US" sz="2000" b="1" dirty="0" smtClean="0">
                <a:solidFill>
                  <a:schemeClr val="tx2"/>
                </a:solidFill>
                <a:latin typeface="Constantia" panose="02030602050306030303" pitchFamily="18" charset="0"/>
                <a:ea typeface="ヒラギノ角ゴ Pro W3"/>
                <a:cs typeface="ヒラギノ角ゴ Pro W3"/>
              </a:rPr>
              <a:t>Tensioning</a:t>
            </a:r>
            <a:endParaRPr lang="en-US" altLang="en-US" sz="2000" dirty="0" smtClean="0">
              <a:solidFill>
                <a:schemeClr val="tx2"/>
              </a:solidFill>
              <a:latin typeface="Constantia" panose="02030602050306030303" pitchFamily="18" charset="0"/>
              <a:ea typeface="ヒラギノ角ゴ Pro W3"/>
              <a:cs typeface="ヒラギノ角ゴ Pro W3"/>
            </a:endParaRPr>
          </a:p>
        </p:txBody>
      </p:sp>
      <p:sp>
        <p:nvSpPr>
          <p:cNvPr id="46085" name="TextBox 16"/>
          <p:cNvSpPr txBox="1">
            <a:spLocks noChangeArrowheads="1"/>
          </p:cNvSpPr>
          <p:nvPr/>
        </p:nvSpPr>
        <p:spPr bwMode="auto">
          <a:xfrm>
            <a:off x="2411413" y="5724525"/>
            <a:ext cx="2089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pitchFamily="34"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pitchFamily="34"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9pPr>
          </a:lstStyle>
          <a:p>
            <a:pPr algn="ctr" fontAlgn="base">
              <a:spcBef>
                <a:spcPct val="0"/>
              </a:spcBef>
              <a:spcAft>
                <a:spcPct val="0"/>
              </a:spcAft>
              <a:buFontTx/>
              <a:buNone/>
            </a:pPr>
            <a:r>
              <a:rPr lang="en-US" altLang="en-US" sz="2000" b="1" dirty="0" smtClean="0">
                <a:solidFill>
                  <a:schemeClr val="tx2"/>
                </a:solidFill>
                <a:latin typeface="Constantia" panose="02030602050306030303" pitchFamily="18" charset="0"/>
                <a:ea typeface="ヒラギノ角ゴ Pro W3"/>
                <a:cs typeface="ヒラギノ角ゴ Pro W3"/>
              </a:rPr>
              <a:t>Collision repair</a:t>
            </a:r>
            <a:endParaRPr lang="en-US" altLang="en-US" sz="2000" dirty="0" smtClean="0">
              <a:solidFill>
                <a:schemeClr val="tx2"/>
              </a:solidFill>
              <a:latin typeface="Constantia" panose="02030602050306030303" pitchFamily="18" charset="0"/>
              <a:ea typeface="ヒラギノ角ゴ Pro W3"/>
              <a:cs typeface="ヒラギノ角ゴ Pro W3"/>
            </a:endParaRPr>
          </a:p>
        </p:txBody>
      </p:sp>
      <p:pic>
        <p:nvPicPr>
          <p:cNvPr id="46086" name="Picture 15" descr="LW16-PA133_Lift_App_H_21_smal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1475" y="1468438"/>
            <a:ext cx="1951038" cy="1528762"/>
          </a:xfrm>
          <a:prstGeom prst="rect">
            <a:avLst/>
          </a:prstGeom>
          <a:solidFill>
            <a:schemeClr val="tx1"/>
          </a:solidFill>
          <a:ln w="38100">
            <a:solidFill>
              <a:schemeClr val="bg1"/>
            </a:solidFill>
            <a:miter lim="800000"/>
            <a:headEnd/>
            <a:tailEnd/>
          </a:ln>
        </p:spPr>
      </p:pic>
      <p:pic>
        <p:nvPicPr>
          <p:cNvPr id="46087" name="Picture 16" descr="A310_Clamp_App_H_63_small.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4149725"/>
            <a:ext cx="1951037" cy="1511300"/>
          </a:xfrm>
          <a:prstGeom prst="rect">
            <a:avLst/>
          </a:prstGeom>
          <a:solidFill>
            <a:schemeClr val="tx1"/>
          </a:solidFill>
          <a:ln w="38100">
            <a:solidFill>
              <a:schemeClr val="bg1"/>
            </a:solidFill>
            <a:miter lim="800000"/>
            <a:headEnd/>
            <a:tailEnd/>
          </a:ln>
        </p:spPr>
      </p:pic>
      <p:sp>
        <p:nvSpPr>
          <p:cNvPr id="46088" name="TextBox 16"/>
          <p:cNvSpPr txBox="1">
            <a:spLocks noChangeArrowheads="1"/>
          </p:cNvSpPr>
          <p:nvPr/>
        </p:nvSpPr>
        <p:spPr bwMode="auto">
          <a:xfrm>
            <a:off x="371475" y="3059113"/>
            <a:ext cx="1968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pitchFamily="34"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pitchFamily="34"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9pPr>
          </a:lstStyle>
          <a:p>
            <a:pPr algn="ctr" fontAlgn="base">
              <a:spcBef>
                <a:spcPct val="0"/>
              </a:spcBef>
              <a:spcAft>
                <a:spcPct val="0"/>
              </a:spcAft>
              <a:buFontTx/>
              <a:buNone/>
            </a:pPr>
            <a:r>
              <a:rPr lang="en-US" altLang="en-US" sz="2000" b="1" dirty="0" smtClean="0">
                <a:solidFill>
                  <a:schemeClr val="tx2"/>
                </a:solidFill>
                <a:latin typeface="Constantia" panose="02030602050306030303" pitchFamily="18" charset="0"/>
                <a:ea typeface="ヒラギノ角ゴ Pro W3"/>
                <a:cs typeface="ヒラギノ角ゴ Pro W3"/>
              </a:rPr>
              <a:t>Lifting</a:t>
            </a:r>
            <a:endParaRPr lang="en-US" altLang="en-US" sz="2000" dirty="0" smtClean="0">
              <a:solidFill>
                <a:schemeClr val="tx2"/>
              </a:solidFill>
              <a:latin typeface="Constantia" panose="02030602050306030303" pitchFamily="18" charset="0"/>
              <a:ea typeface="ヒラギノ角ゴ Pro W3"/>
              <a:cs typeface="ヒラギノ角ゴ Pro W3"/>
            </a:endParaRPr>
          </a:p>
        </p:txBody>
      </p:sp>
      <p:sp>
        <p:nvSpPr>
          <p:cNvPr id="46089" name="TextBox 16"/>
          <p:cNvSpPr txBox="1">
            <a:spLocks noChangeArrowheads="1"/>
          </p:cNvSpPr>
          <p:nvPr/>
        </p:nvSpPr>
        <p:spPr bwMode="auto">
          <a:xfrm>
            <a:off x="2339975" y="3059113"/>
            <a:ext cx="22320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pitchFamily="34"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pitchFamily="34"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9pPr>
          </a:lstStyle>
          <a:p>
            <a:pPr algn="ctr" fontAlgn="base">
              <a:spcBef>
                <a:spcPct val="0"/>
              </a:spcBef>
              <a:spcAft>
                <a:spcPct val="0"/>
              </a:spcAft>
              <a:buFontTx/>
              <a:buNone/>
            </a:pPr>
            <a:r>
              <a:rPr lang="en-US" altLang="en-US" sz="2000" b="1" dirty="0" smtClean="0">
                <a:solidFill>
                  <a:schemeClr val="tx2"/>
                </a:solidFill>
                <a:latin typeface="Constantia" panose="02030602050306030303" pitchFamily="18" charset="0"/>
                <a:ea typeface="ヒラギノ角ゴ Pro W3"/>
                <a:cs typeface="ヒラギノ角ゴ Pro W3"/>
              </a:rPr>
              <a:t>Pushing &amp; Pulling</a:t>
            </a:r>
            <a:endParaRPr lang="en-US" altLang="en-US" sz="2000" dirty="0" smtClean="0">
              <a:solidFill>
                <a:schemeClr val="tx2"/>
              </a:solidFill>
              <a:latin typeface="Constantia" panose="02030602050306030303" pitchFamily="18" charset="0"/>
              <a:ea typeface="ヒラギノ角ゴ Pro W3"/>
              <a:cs typeface="ヒラギノ角ゴ Pro W3"/>
            </a:endParaRPr>
          </a:p>
        </p:txBody>
      </p:sp>
      <p:pic>
        <p:nvPicPr>
          <p:cNvPr id="46090" name="Picture 22" descr="Enerpac-ZU4_Postten-TX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1468438"/>
            <a:ext cx="1951037" cy="1528762"/>
          </a:xfrm>
          <a:prstGeom prst="rect">
            <a:avLst/>
          </a:prstGeom>
          <a:solidFill>
            <a:schemeClr val="tx1"/>
          </a:solidFill>
          <a:ln w="38100">
            <a:solidFill>
              <a:schemeClr val="bg1"/>
            </a:solidFill>
            <a:miter lim="800000"/>
            <a:headEnd/>
            <a:tailEnd/>
          </a:ln>
        </p:spPr>
      </p:pic>
      <p:sp>
        <p:nvSpPr>
          <p:cNvPr id="46091" name="TextBox 16"/>
          <p:cNvSpPr txBox="1">
            <a:spLocks noChangeArrowheads="1"/>
          </p:cNvSpPr>
          <p:nvPr/>
        </p:nvSpPr>
        <p:spPr bwMode="auto">
          <a:xfrm>
            <a:off x="6804025" y="3059113"/>
            <a:ext cx="19446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pitchFamily="34"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pitchFamily="34"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9pPr>
          </a:lstStyle>
          <a:p>
            <a:pPr algn="ctr" fontAlgn="base">
              <a:spcBef>
                <a:spcPct val="0"/>
              </a:spcBef>
              <a:spcAft>
                <a:spcPct val="0"/>
              </a:spcAft>
              <a:buFontTx/>
              <a:buNone/>
            </a:pPr>
            <a:r>
              <a:rPr lang="en-US" altLang="en-US" sz="2000" b="1" dirty="0" smtClean="0">
                <a:solidFill>
                  <a:schemeClr val="tx2"/>
                </a:solidFill>
                <a:latin typeface="Constantia" panose="02030602050306030303" pitchFamily="18" charset="0"/>
                <a:ea typeface="ヒラギノ角ゴ Pro W3"/>
                <a:cs typeface="ヒラギノ角ゴ Pro W3"/>
              </a:rPr>
              <a:t>Bolting</a:t>
            </a:r>
            <a:endParaRPr lang="en-US" altLang="en-US" sz="2000" dirty="0" smtClean="0">
              <a:solidFill>
                <a:schemeClr val="tx2"/>
              </a:solidFill>
              <a:latin typeface="Constantia" panose="02030602050306030303" pitchFamily="18" charset="0"/>
              <a:ea typeface="ヒラギノ角ゴ Pro W3"/>
              <a:cs typeface="ヒラギノ角ゴ Pro W3"/>
            </a:endParaRPr>
          </a:p>
        </p:txBody>
      </p:sp>
      <p:sp>
        <p:nvSpPr>
          <p:cNvPr id="46092" name="TextBox 19"/>
          <p:cNvSpPr txBox="1">
            <a:spLocks noChangeArrowheads="1"/>
          </p:cNvSpPr>
          <p:nvPr/>
        </p:nvSpPr>
        <p:spPr bwMode="auto">
          <a:xfrm>
            <a:off x="371475" y="5724525"/>
            <a:ext cx="1968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pitchFamily="34"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pitchFamily="34"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9pPr>
          </a:lstStyle>
          <a:p>
            <a:pPr algn="ctr" fontAlgn="base">
              <a:spcBef>
                <a:spcPct val="0"/>
              </a:spcBef>
              <a:spcAft>
                <a:spcPct val="0"/>
              </a:spcAft>
              <a:buFontTx/>
              <a:buNone/>
            </a:pPr>
            <a:r>
              <a:rPr lang="en-US" altLang="en-US" sz="2000" b="1" dirty="0" smtClean="0">
                <a:solidFill>
                  <a:schemeClr val="tx2"/>
                </a:solidFill>
                <a:latin typeface="Constantia" panose="02030602050306030303" pitchFamily="18" charset="0"/>
                <a:ea typeface="ヒラギノ角ゴ Pro W3"/>
                <a:cs typeface="ヒラギノ角ゴ Pro W3"/>
              </a:rPr>
              <a:t>Spreading</a:t>
            </a:r>
            <a:endParaRPr lang="en-US" altLang="en-US" sz="2000" dirty="0" smtClean="0">
              <a:solidFill>
                <a:schemeClr val="tx2"/>
              </a:solidFill>
              <a:latin typeface="Constantia" panose="02030602050306030303" pitchFamily="18" charset="0"/>
              <a:ea typeface="ヒラギノ角ゴ Pro W3"/>
              <a:cs typeface="ヒラギノ角ゴ Pro W3"/>
            </a:endParaRPr>
          </a:p>
        </p:txBody>
      </p:sp>
      <p:pic>
        <p:nvPicPr>
          <p:cNvPr id="46093" name="Picture 20" descr="XLP25_full_workman_icon.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04025" y="4149725"/>
            <a:ext cx="1944688" cy="1511300"/>
          </a:xfrm>
          <a:prstGeom prst="rect">
            <a:avLst/>
          </a:prstGeom>
          <a:solidFill>
            <a:schemeClr val="tx1"/>
          </a:solidFill>
          <a:ln w="38100">
            <a:solidFill>
              <a:schemeClr val="bg1"/>
            </a:solidFill>
            <a:miter lim="800000"/>
            <a:headEnd/>
            <a:tailEnd/>
          </a:ln>
        </p:spPr>
      </p:pic>
      <p:sp>
        <p:nvSpPr>
          <p:cNvPr id="46094" name="TextBox 16"/>
          <p:cNvSpPr txBox="1">
            <a:spLocks noChangeArrowheads="1"/>
          </p:cNvSpPr>
          <p:nvPr/>
        </p:nvSpPr>
        <p:spPr bwMode="auto">
          <a:xfrm>
            <a:off x="6804025" y="5724525"/>
            <a:ext cx="192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pitchFamily="34"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pitchFamily="34"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9pPr>
          </a:lstStyle>
          <a:p>
            <a:pPr algn="ctr" fontAlgn="base">
              <a:spcBef>
                <a:spcPct val="0"/>
              </a:spcBef>
              <a:spcAft>
                <a:spcPct val="0"/>
              </a:spcAft>
              <a:buFontTx/>
              <a:buNone/>
            </a:pPr>
            <a:r>
              <a:rPr lang="en-US" altLang="en-US" sz="2000" b="1" dirty="0" smtClean="0">
                <a:solidFill>
                  <a:schemeClr val="tx2"/>
                </a:solidFill>
                <a:latin typeface="Constantia" panose="02030602050306030303" pitchFamily="18" charset="0"/>
                <a:ea typeface="ヒラギノ角ゴ Pro W3"/>
                <a:cs typeface="ヒラギノ角ゴ Pro W3"/>
              </a:rPr>
              <a:t>Pressing</a:t>
            </a:r>
            <a:endParaRPr lang="en-US" altLang="en-US" sz="2000" dirty="0" smtClean="0">
              <a:solidFill>
                <a:schemeClr val="tx2"/>
              </a:solidFill>
              <a:latin typeface="Constantia" panose="02030602050306030303" pitchFamily="18" charset="0"/>
              <a:ea typeface="ヒラギノ角ゴ Pro W3"/>
              <a:cs typeface="ヒラギノ角ゴ Pro W3"/>
            </a:endParaRPr>
          </a:p>
        </p:txBody>
      </p:sp>
      <p:pic>
        <p:nvPicPr>
          <p:cNvPr id="46095" name="Picture 1" descr="Bolting_App_Slide10.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04025" y="1468438"/>
            <a:ext cx="2001838"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6" name="Picture 2" descr="DSC00364.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86025" y="1463675"/>
            <a:ext cx="1936750"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7" name="Picture 3" descr="CollisionRepair.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82850" y="4149725"/>
            <a:ext cx="2033588"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8" name="TextBox 3"/>
          <p:cNvSpPr txBox="1">
            <a:spLocks noChangeArrowheads="1"/>
          </p:cNvSpPr>
          <p:nvPr/>
        </p:nvSpPr>
        <p:spPr bwMode="auto">
          <a:xfrm>
            <a:off x="1259681" y="260350"/>
            <a:ext cx="66246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pitchFamily="34"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pitchFamily="34"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pitchFamily="34" charset="0"/>
              <a:buChar char="•"/>
              <a:defRPr sz="1600">
                <a:solidFill>
                  <a:srgbClr val="7F7F7F"/>
                </a:solidFill>
                <a:latin typeface="Century Gothic" pitchFamily="34" charset="0"/>
              </a:defRPr>
            </a:lvl9pPr>
          </a:lstStyle>
          <a:p>
            <a:pPr eaLnBrk="0" fontAlgn="base" hangingPunct="0">
              <a:spcBef>
                <a:spcPct val="0"/>
              </a:spcBef>
              <a:spcAft>
                <a:spcPct val="0"/>
              </a:spcAft>
              <a:buFontTx/>
              <a:buNone/>
            </a:pPr>
            <a:r>
              <a:rPr lang="sr-Latn-RS" altLang="en-US" sz="3600" dirty="0" smtClean="0">
                <a:solidFill>
                  <a:prstClr val="black"/>
                </a:solidFill>
                <a:latin typeface="Arial" pitchFamily="34" charset="0"/>
                <a:cs typeface="Arial" pitchFamily="34" charset="0"/>
              </a:rPr>
              <a:t>               </a:t>
            </a:r>
            <a:r>
              <a:rPr lang="sr-Latn-RS" altLang="en-US" sz="3600" dirty="0" smtClean="0">
                <a:solidFill>
                  <a:schemeClr val="tx2"/>
                </a:solidFill>
                <a:latin typeface="Arial" pitchFamily="34" charset="0"/>
                <a:cs typeface="Arial" pitchFamily="34" charset="0"/>
              </a:rPr>
              <a:t>U</a:t>
            </a:r>
            <a:r>
              <a:rPr lang="en-GB" altLang="en-US" sz="3600" dirty="0" err="1" smtClean="0">
                <a:solidFill>
                  <a:schemeClr val="tx2"/>
                </a:solidFill>
                <a:latin typeface="Arial" pitchFamily="34" charset="0"/>
                <a:cs typeface="Arial" pitchFamily="34" charset="0"/>
              </a:rPr>
              <a:t>tilization</a:t>
            </a:r>
            <a:endParaRPr lang="en-GB" altLang="en-US" sz="3600" dirty="0" smtClean="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1132064513"/>
      </p:ext>
    </p:extLst>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1906</TotalTime>
  <Words>1007</Words>
  <Application>Microsoft Office PowerPoint</Application>
  <PresentationFormat>On-screen Show (4:3)</PresentationFormat>
  <Paragraphs>192</Paragraphs>
  <Slides>34</Slides>
  <Notes>2</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Flow</vt:lpstr>
      <vt:lpstr>Executive</vt:lpstr>
      <vt:lpstr>H</vt:lpstr>
      <vt:lpstr> </vt:lpstr>
      <vt:lpstr> </vt:lpstr>
      <vt:lpstr>                                                                                                                                     </vt:lpstr>
      <vt:lpstr> </vt:lpstr>
      <vt:lpstr> </vt:lpstr>
      <vt:lpstr> </vt:lpstr>
      <vt:lpstr> </vt:lpstr>
      <vt:lpstr>PowerPoint Presentation</vt:lpstr>
      <vt:lpstr>What Altech do:</vt:lpstr>
      <vt:lpstr> </vt:lpstr>
      <vt:lpstr>  </vt:lpstr>
      <vt:lpstr> </vt:lpstr>
      <vt:lpstr> </vt:lpstr>
      <vt:lpstr>  </vt:lpstr>
      <vt:lpstr> </vt:lpstr>
      <vt:lpstr> </vt:lpstr>
      <vt:lpstr> </vt:lpstr>
      <vt:lpstr> </vt:lpstr>
      <vt:lpstr>  </vt:lpstr>
      <vt:lpstr>   </vt:lpstr>
      <vt:lpstr>Our satisfied clients:</vt:lpstr>
      <vt:lpstr> </vt:lpstr>
      <vt:lpstr>  </vt:lpstr>
      <vt:lpstr> </vt:lpstr>
      <vt:lpstr> </vt:lpstr>
      <vt:lpstr> </vt:lpstr>
      <vt:lpstr> </vt:lpstr>
      <vt:lpstr>  </vt:lpstr>
      <vt:lpstr> </vt:lpstr>
      <vt:lpstr> </vt:lpstr>
      <vt:lpstr>        </vt:lpstr>
      <vt:lpstr>Visions and goals of our company</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ALTECH-50</dc:creator>
  <cp:lastModifiedBy>ALTECH-50</cp:lastModifiedBy>
  <cp:revision>116</cp:revision>
  <dcterms:created xsi:type="dcterms:W3CDTF">2025-03-17T08:29:22Z</dcterms:created>
  <dcterms:modified xsi:type="dcterms:W3CDTF">2025-12-09T08:12:40Z</dcterms:modified>
</cp:coreProperties>
</file>